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06" r:id="rId3"/>
    <p:sldId id="258" r:id="rId4"/>
    <p:sldId id="259" r:id="rId5"/>
    <p:sldId id="260" r:id="rId6"/>
    <p:sldId id="261" r:id="rId7"/>
    <p:sldId id="262" r:id="rId8"/>
    <p:sldId id="263" r:id="rId9"/>
    <p:sldId id="264" r:id="rId10"/>
    <p:sldId id="265" r:id="rId11"/>
    <p:sldId id="266" r:id="rId12"/>
    <p:sldId id="267" r:id="rId13"/>
    <p:sldId id="270" r:id="rId14"/>
    <p:sldId id="268" r:id="rId15"/>
    <p:sldId id="269" r:id="rId16"/>
    <p:sldId id="271" r:id="rId17"/>
    <p:sldId id="272" r:id="rId18"/>
    <p:sldId id="282" r:id="rId19"/>
    <p:sldId id="273" r:id="rId20"/>
    <p:sldId id="280" r:id="rId21"/>
    <p:sldId id="274" r:id="rId22"/>
    <p:sldId id="275" r:id="rId23"/>
    <p:sldId id="276" r:id="rId24"/>
    <p:sldId id="277" r:id="rId25"/>
    <p:sldId id="278" r:id="rId26"/>
    <p:sldId id="279" r:id="rId27"/>
    <p:sldId id="283" r:id="rId28"/>
    <p:sldId id="284" r:id="rId29"/>
    <p:sldId id="285" r:id="rId30"/>
    <p:sldId id="286" r:id="rId31"/>
    <p:sldId id="287" r:id="rId32"/>
    <p:sldId id="289" r:id="rId33"/>
    <p:sldId id="290" r:id="rId34"/>
    <p:sldId id="288"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1224"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6A4E31-3A01-4DF9-96BA-A4FFCA1AABF2}" type="datetimeFigureOut">
              <a:rPr lang="en-US" smtClean="0"/>
              <a:pPr/>
              <a:t>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3758D5-FA00-4B8E-BBD8-DC3F9EE8EF32}" type="slidenum">
              <a:rPr lang="en-US" smtClean="0"/>
              <a:pPr/>
              <a:t>‹#›</a:t>
            </a:fld>
            <a:endParaRPr lang="en-US" dirty="0"/>
          </a:p>
        </p:txBody>
      </p:sp>
    </p:spTree>
    <p:extLst>
      <p:ext uri="{BB962C8B-B14F-4D97-AF65-F5344CB8AC3E}">
        <p14:creationId xmlns:p14="http://schemas.microsoft.com/office/powerpoint/2010/main" val="2119136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A4E31-3A01-4DF9-96BA-A4FFCA1AABF2}" type="datetimeFigureOut">
              <a:rPr lang="en-US" smtClean="0"/>
              <a:pPr/>
              <a:t>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3758D5-FA00-4B8E-BBD8-DC3F9EE8EF32}" type="slidenum">
              <a:rPr lang="en-US" smtClean="0"/>
              <a:pPr/>
              <a:t>‹#›</a:t>
            </a:fld>
            <a:endParaRPr lang="en-US" dirty="0"/>
          </a:p>
        </p:txBody>
      </p:sp>
    </p:spTree>
    <p:extLst>
      <p:ext uri="{BB962C8B-B14F-4D97-AF65-F5344CB8AC3E}">
        <p14:creationId xmlns:p14="http://schemas.microsoft.com/office/powerpoint/2010/main" val="295741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A4E31-3A01-4DF9-96BA-A4FFCA1AABF2}" type="datetimeFigureOut">
              <a:rPr lang="en-US" smtClean="0"/>
              <a:pPr/>
              <a:t>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3758D5-FA00-4B8E-BBD8-DC3F9EE8EF32}" type="slidenum">
              <a:rPr lang="en-US" smtClean="0"/>
              <a:pPr/>
              <a:t>‹#›</a:t>
            </a:fld>
            <a:endParaRPr lang="en-US" dirty="0"/>
          </a:p>
        </p:txBody>
      </p:sp>
    </p:spTree>
    <p:extLst>
      <p:ext uri="{BB962C8B-B14F-4D97-AF65-F5344CB8AC3E}">
        <p14:creationId xmlns:p14="http://schemas.microsoft.com/office/powerpoint/2010/main" val="269369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A4E31-3A01-4DF9-96BA-A4FFCA1AABF2}" type="datetimeFigureOut">
              <a:rPr lang="en-US" smtClean="0"/>
              <a:pPr/>
              <a:t>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3758D5-FA00-4B8E-BBD8-DC3F9EE8EF32}" type="slidenum">
              <a:rPr lang="en-US" smtClean="0"/>
              <a:pPr/>
              <a:t>‹#›</a:t>
            </a:fld>
            <a:endParaRPr lang="en-US" dirty="0"/>
          </a:p>
        </p:txBody>
      </p:sp>
    </p:spTree>
    <p:extLst>
      <p:ext uri="{BB962C8B-B14F-4D97-AF65-F5344CB8AC3E}">
        <p14:creationId xmlns:p14="http://schemas.microsoft.com/office/powerpoint/2010/main" val="1622289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6A4E31-3A01-4DF9-96BA-A4FFCA1AABF2}" type="datetimeFigureOut">
              <a:rPr lang="en-US" smtClean="0"/>
              <a:pPr/>
              <a:t>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3758D5-FA00-4B8E-BBD8-DC3F9EE8EF32}" type="slidenum">
              <a:rPr lang="en-US" smtClean="0"/>
              <a:pPr/>
              <a:t>‹#›</a:t>
            </a:fld>
            <a:endParaRPr lang="en-US" dirty="0"/>
          </a:p>
        </p:txBody>
      </p:sp>
    </p:spTree>
    <p:extLst>
      <p:ext uri="{BB962C8B-B14F-4D97-AF65-F5344CB8AC3E}">
        <p14:creationId xmlns:p14="http://schemas.microsoft.com/office/powerpoint/2010/main" val="946018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6A4E31-3A01-4DF9-96BA-A4FFCA1AABF2}" type="datetimeFigureOut">
              <a:rPr lang="en-US" smtClean="0"/>
              <a:pPr/>
              <a:t>2/14/2015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3758D5-FA00-4B8E-BBD8-DC3F9EE8EF32}" type="slidenum">
              <a:rPr lang="en-US" smtClean="0"/>
              <a:pPr/>
              <a:t>‹#›</a:t>
            </a:fld>
            <a:endParaRPr lang="en-US" dirty="0"/>
          </a:p>
        </p:txBody>
      </p:sp>
    </p:spTree>
    <p:extLst>
      <p:ext uri="{BB962C8B-B14F-4D97-AF65-F5344CB8AC3E}">
        <p14:creationId xmlns:p14="http://schemas.microsoft.com/office/powerpoint/2010/main" val="3633198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6A4E31-3A01-4DF9-96BA-A4FFCA1AABF2}" type="datetimeFigureOut">
              <a:rPr lang="en-US" smtClean="0"/>
              <a:pPr/>
              <a:t>2/14/2015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3758D5-FA00-4B8E-BBD8-DC3F9EE8EF32}" type="slidenum">
              <a:rPr lang="en-US" smtClean="0"/>
              <a:pPr/>
              <a:t>‹#›</a:t>
            </a:fld>
            <a:endParaRPr lang="en-US" dirty="0"/>
          </a:p>
        </p:txBody>
      </p:sp>
    </p:spTree>
    <p:extLst>
      <p:ext uri="{BB962C8B-B14F-4D97-AF65-F5344CB8AC3E}">
        <p14:creationId xmlns:p14="http://schemas.microsoft.com/office/powerpoint/2010/main" val="2526587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6A4E31-3A01-4DF9-96BA-A4FFCA1AABF2}" type="datetimeFigureOut">
              <a:rPr lang="en-US" smtClean="0"/>
              <a:pPr/>
              <a:t>2/14/2015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53758D5-FA00-4B8E-BBD8-DC3F9EE8EF32}" type="slidenum">
              <a:rPr lang="en-US" smtClean="0"/>
              <a:pPr/>
              <a:t>‹#›</a:t>
            </a:fld>
            <a:endParaRPr lang="en-US" dirty="0"/>
          </a:p>
        </p:txBody>
      </p:sp>
    </p:spTree>
    <p:extLst>
      <p:ext uri="{BB962C8B-B14F-4D97-AF65-F5344CB8AC3E}">
        <p14:creationId xmlns:p14="http://schemas.microsoft.com/office/powerpoint/2010/main" val="501792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6A4E31-3A01-4DF9-96BA-A4FFCA1AABF2}" type="datetimeFigureOut">
              <a:rPr lang="en-US" smtClean="0"/>
              <a:pPr/>
              <a:t>2/14/2015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53758D5-FA00-4B8E-BBD8-DC3F9EE8EF32}" type="slidenum">
              <a:rPr lang="en-US" smtClean="0"/>
              <a:pPr/>
              <a:t>‹#›</a:t>
            </a:fld>
            <a:endParaRPr lang="en-US" dirty="0"/>
          </a:p>
        </p:txBody>
      </p:sp>
    </p:spTree>
    <p:extLst>
      <p:ext uri="{BB962C8B-B14F-4D97-AF65-F5344CB8AC3E}">
        <p14:creationId xmlns:p14="http://schemas.microsoft.com/office/powerpoint/2010/main" val="53262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6A4E31-3A01-4DF9-96BA-A4FFCA1AABF2}" type="datetimeFigureOut">
              <a:rPr lang="en-US" smtClean="0"/>
              <a:pPr/>
              <a:t>2/14/2015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3758D5-FA00-4B8E-BBD8-DC3F9EE8EF32}" type="slidenum">
              <a:rPr lang="en-US" smtClean="0"/>
              <a:pPr/>
              <a:t>‹#›</a:t>
            </a:fld>
            <a:endParaRPr lang="en-US" dirty="0"/>
          </a:p>
        </p:txBody>
      </p:sp>
    </p:spTree>
    <p:extLst>
      <p:ext uri="{BB962C8B-B14F-4D97-AF65-F5344CB8AC3E}">
        <p14:creationId xmlns:p14="http://schemas.microsoft.com/office/powerpoint/2010/main" val="1888639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6A4E31-3A01-4DF9-96BA-A4FFCA1AABF2}" type="datetimeFigureOut">
              <a:rPr lang="en-US" smtClean="0"/>
              <a:pPr/>
              <a:t>2/14/2015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3758D5-FA00-4B8E-BBD8-DC3F9EE8EF32}" type="slidenum">
              <a:rPr lang="en-US" smtClean="0"/>
              <a:pPr/>
              <a:t>‹#›</a:t>
            </a:fld>
            <a:endParaRPr lang="en-US" dirty="0"/>
          </a:p>
        </p:txBody>
      </p:sp>
    </p:spTree>
    <p:extLst>
      <p:ext uri="{BB962C8B-B14F-4D97-AF65-F5344CB8AC3E}">
        <p14:creationId xmlns:p14="http://schemas.microsoft.com/office/powerpoint/2010/main" val="2575745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6A4E31-3A01-4DF9-96BA-A4FFCA1AABF2}" type="datetimeFigureOut">
              <a:rPr lang="en-US" smtClean="0"/>
              <a:pPr/>
              <a:t>2/14/2015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758D5-FA00-4B8E-BBD8-DC3F9EE8EF32}" type="slidenum">
              <a:rPr lang="en-US" smtClean="0"/>
              <a:pPr/>
              <a:t>‹#›</a:t>
            </a:fld>
            <a:endParaRPr lang="en-US" dirty="0"/>
          </a:p>
        </p:txBody>
      </p:sp>
    </p:spTree>
    <p:extLst>
      <p:ext uri="{BB962C8B-B14F-4D97-AF65-F5344CB8AC3E}">
        <p14:creationId xmlns:p14="http://schemas.microsoft.com/office/powerpoint/2010/main" val="306036542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DEBT</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smtClean="0"/>
          </a:p>
          <a:p>
            <a:pPr algn="r"/>
            <a:r>
              <a:rPr lang="en-US" dirty="0" smtClean="0"/>
              <a:t>                                                      DHANYA.M</a:t>
            </a:r>
          </a:p>
          <a:p>
            <a:pPr algn="r"/>
            <a:r>
              <a:rPr lang="en-US" dirty="0" smtClean="0"/>
              <a:t>                                      ASSISSTANT PROFESSOR</a:t>
            </a:r>
          </a:p>
          <a:p>
            <a:pPr algn="r"/>
            <a:r>
              <a:rPr lang="en-US" dirty="0" smtClean="0"/>
              <a:t>                             DEPARTMENT OF ECONOMICS</a:t>
            </a:r>
          </a:p>
          <a:p>
            <a:pPr algn="r"/>
            <a:r>
              <a:rPr lang="en-US" dirty="0" smtClean="0"/>
              <a:t>                              NSS COLLEGE PANDALAM</a:t>
            </a:r>
            <a:endParaRPr lang="en-US" dirty="0"/>
          </a:p>
        </p:txBody>
      </p:sp>
    </p:spTree>
    <p:extLst>
      <p:ext uri="{BB962C8B-B14F-4D97-AF65-F5344CB8AC3E}">
        <p14:creationId xmlns:p14="http://schemas.microsoft.com/office/powerpoint/2010/main" val="3476367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METHODS OF REPAYMENT OF DEBT</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dirty="0"/>
              <a:t>Repudiation</a:t>
            </a:r>
            <a:r>
              <a:rPr lang="en-US" dirty="0" smtClean="0"/>
              <a:t>: It </a:t>
            </a:r>
            <a:r>
              <a:rPr lang="en-US" dirty="0"/>
              <a:t>means </a:t>
            </a:r>
            <a:r>
              <a:rPr lang="en-US" dirty="0">
                <a:solidFill>
                  <a:srgbClr val="FFFF00"/>
                </a:solidFill>
              </a:rPr>
              <a:t>refusal to pay </a:t>
            </a:r>
            <a:r>
              <a:rPr lang="en-US" dirty="0"/>
              <a:t>a debt by governments. This method </a:t>
            </a:r>
            <a:r>
              <a:rPr lang="en-US" dirty="0" smtClean="0"/>
              <a:t>was followed </a:t>
            </a:r>
            <a:r>
              <a:rPr lang="en-US" dirty="0"/>
              <a:t>by the USA after the civil war and by the USSR after the </a:t>
            </a:r>
            <a:r>
              <a:rPr lang="en-US" dirty="0" smtClean="0"/>
              <a:t>1917Revolution</a:t>
            </a:r>
            <a:r>
              <a:rPr lang="en-US" dirty="0"/>
              <a:t>. This method is undesirable and has not been used </a:t>
            </a:r>
            <a:r>
              <a:rPr lang="en-US" dirty="0" smtClean="0"/>
              <a:t>recently anywhere </a:t>
            </a:r>
            <a:r>
              <a:rPr lang="en-US" dirty="0"/>
              <a:t>in the world. Repudiation shakes the confidence of the people </a:t>
            </a:r>
            <a:r>
              <a:rPr lang="en-US" dirty="0" smtClean="0"/>
              <a:t>in public </a:t>
            </a:r>
            <a:r>
              <a:rPr lang="en-US" dirty="0"/>
              <a:t>debt and many provoke retaliation from creditor countries.</a:t>
            </a:r>
          </a:p>
        </p:txBody>
      </p:sp>
    </p:spTree>
    <p:extLst>
      <p:ext uri="{BB962C8B-B14F-4D97-AF65-F5344CB8AC3E}">
        <p14:creationId xmlns:p14="http://schemas.microsoft.com/office/powerpoint/2010/main" val="11222729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dirty="0"/>
              <a:t>Refunding</a:t>
            </a:r>
            <a:r>
              <a:rPr lang="en-US" dirty="0" smtClean="0"/>
              <a:t>:  </a:t>
            </a:r>
            <a:r>
              <a:rPr lang="en-US" dirty="0"/>
              <a:t>Refunding is the process of </a:t>
            </a:r>
            <a:r>
              <a:rPr lang="en-US" dirty="0">
                <a:solidFill>
                  <a:srgbClr val="FFFF00"/>
                </a:solidFill>
              </a:rPr>
              <a:t>replacing</a:t>
            </a:r>
            <a:r>
              <a:rPr lang="en-US" dirty="0"/>
              <a:t> </a:t>
            </a:r>
            <a:r>
              <a:rPr lang="en-US" dirty="0">
                <a:solidFill>
                  <a:srgbClr val="FFFF00"/>
                </a:solidFill>
              </a:rPr>
              <a:t>maturing </a:t>
            </a:r>
            <a:r>
              <a:rPr lang="en-US" dirty="0"/>
              <a:t>securities with </a:t>
            </a:r>
            <a:r>
              <a:rPr lang="en-US" dirty="0" smtClean="0">
                <a:solidFill>
                  <a:srgbClr val="FFFF00"/>
                </a:solidFill>
              </a:rPr>
              <a:t>new</a:t>
            </a:r>
            <a:r>
              <a:rPr lang="en-US" dirty="0" smtClean="0"/>
              <a:t> securities</a:t>
            </a:r>
            <a:r>
              <a:rPr lang="en-US" dirty="0"/>
              <a:t>. In some cases the bonds may be redeemed before the maturing </a:t>
            </a:r>
            <a:r>
              <a:rPr lang="en-US" dirty="0" smtClean="0"/>
              <a:t>date when </a:t>
            </a:r>
            <a:r>
              <a:rPr lang="en-US" dirty="0"/>
              <a:t>the government intends to rearrange the maturity of outstanding debts </a:t>
            </a:r>
            <a:r>
              <a:rPr lang="en-US" dirty="0" smtClean="0"/>
              <a:t>or when </a:t>
            </a:r>
            <a:r>
              <a:rPr lang="en-US" dirty="0"/>
              <a:t>current rate of interest is low. The drawback of this method is </a:t>
            </a:r>
            <a:r>
              <a:rPr lang="en-US" dirty="0" smtClean="0"/>
              <a:t>that government </a:t>
            </a:r>
            <a:r>
              <a:rPr lang="en-US" dirty="0"/>
              <a:t>is tempted to postpone its obligation of debt redemption. This </a:t>
            </a:r>
            <a:r>
              <a:rPr lang="en-US" dirty="0" smtClean="0"/>
              <a:t>leads to </a:t>
            </a:r>
            <a:r>
              <a:rPr lang="en-US" dirty="0"/>
              <a:t>a continuous increase in the burden of public debt in future.</a:t>
            </a:r>
          </a:p>
        </p:txBody>
      </p:sp>
    </p:spTree>
    <p:extLst>
      <p:ext uri="{BB962C8B-B14F-4D97-AF65-F5344CB8AC3E}">
        <p14:creationId xmlns:p14="http://schemas.microsoft.com/office/powerpoint/2010/main" val="34467776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a:t>Conversion of Loans: It is a special type of refunding. Conversion of </a:t>
            </a:r>
            <a:r>
              <a:rPr lang="en-US" dirty="0" smtClean="0">
                <a:solidFill>
                  <a:srgbClr val="FFFF00"/>
                </a:solidFill>
              </a:rPr>
              <a:t>existing</a:t>
            </a:r>
            <a:r>
              <a:rPr lang="en-US" dirty="0" smtClean="0"/>
              <a:t> securities </a:t>
            </a:r>
            <a:r>
              <a:rPr lang="en-US" dirty="0">
                <a:solidFill>
                  <a:srgbClr val="FFFF00"/>
                </a:solidFill>
              </a:rPr>
              <a:t>into new </a:t>
            </a:r>
            <a:r>
              <a:rPr lang="en-US" dirty="0"/>
              <a:t>securities before maturity. It is generally resorted to </a:t>
            </a:r>
            <a:r>
              <a:rPr lang="en-US" dirty="0" smtClean="0"/>
              <a:t>reduce the </a:t>
            </a:r>
            <a:r>
              <a:rPr lang="en-US" dirty="0"/>
              <a:t>burden of debt by converting high interest loans into low interest </a:t>
            </a:r>
            <a:r>
              <a:rPr lang="en-US" dirty="0" smtClean="0"/>
              <a:t>loans</a:t>
            </a:r>
          </a:p>
          <a:p>
            <a:endParaRPr lang="en-US" dirty="0"/>
          </a:p>
        </p:txBody>
      </p:sp>
    </p:spTree>
    <p:extLst>
      <p:ext uri="{BB962C8B-B14F-4D97-AF65-F5344CB8AC3E}">
        <p14:creationId xmlns:p14="http://schemas.microsoft.com/office/powerpoint/2010/main" val="29848221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Sinking Fund</a:t>
            </a:r>
          </a:p>
        </p:txBody>
      </p:sp>
      <p:sp>
        <p:nvSpPr>
          <p:cNvPr id="3" name="Content Placeholder 2"/>
          <p:cNvSpPr>
            <a:spLocks noGrp="1"/>
          </p:cNvSpPr>
          <p:nvPr>
            <p:ph idx="1"/>
          </p:nvPr>
        </p:nvSpPr>
        <p:spPr/>
        <p:txBody>
          <a:bodyPr>
            <a:normAutofit/>
          </a:bodyPr>
          <a:lstStyle/>
          <a:p>
            <a:r>
              <a:rPr lang="en-US" dirty="0" smtClean="0"/>
              <a:t>Sinking </a:t>
            </a:r>
            <a:r>
              <a:rPr lang="en-US" dirty="0"/>
              <a:t>fund is a special fund created for the repayment of public </a:t>
            </a:r>
            <a:r>
              <a:rPr lang="en-US" dirty="0" smtClean="0"/>
              <a:t>debt. According </a:t>
            </a:r>
            <a:r>
              <a:rPr lang="en-US" dirty="0"/>
              <a:t>to this method, the government sets aside a certain amount out </a:t>
            </a:r>
            <a:r>
              <a:rPr lang="en-US" dirty="0" smtClean="0"/>
              <a:t>of the </a:t>
            </a:r>
            <a:r>
              <a:rPr lang="en-US" dirty="0"/>
              <a:t>budget every year for this fund. The balances in the funds are also </a:t>
            </a:r>
            <a:r>
              <a:rPr lang="en-US" dirty="0" smtClean="0"/>
              <a:t>invested and </a:t>
            </a:r>
            <a:r>
              <a:rPr lang="en-US" dirty="0"/>
              <a:t>the interest accruing on them is also credited in the fund.</a:t>
            </a:r>
          </a:p>
        </p:txBody>
      </p:sp>
    </p:spTree>
    <p:extLst>
      <p:ext uri="{BB962C8B-B14F-4D97-AF65-F5344CB8AC3E}">
        <p14:creationId xmlns:p14="http://schemas.microsoft.com/office/powerpoint/2010/main" val="549340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 levy</a:t>
            </a:r>
          </a:p>
        </p:txBody>
      </p:sp>
      <p:sp>
        <p:nvSpPr>
          <p:cNvPr id="3" name="Content Placeholder 2"/>
          <p:cNvSpPr>
            <a:spLocks noGrp="1"/>
          </p:cNvSpPr>
          <p:nvPr>
            <p:ph idx="1"/>
          </p:nvPr>
        </p:nvSpPr>
        <p:spPr/>
        <p:txBody>
          <a:bodyPr>
            <a:normAutofit/>
          </a:bodyPr>
          <a:lstStyle/>
          <a:p>
            <a:pPr marL="0" indent="0">
              <a:buNone/>
            </a:pPr>
            <a:r>
              <a:rPr lang="en-US" dirty="0" smtClean="0"/>
              <a:t> </a:t>
            </a:r>
            <a:r>
              <a:rPr lang="en-US" dirty="0"/>
              <a:t>Capital levy is a special type of “once for all” tax on </a:t>
            </a:r>
            <a:r>
              <a:rPr lang="en-US" dirty="0" smtClean="0"/>
              <a:t>capital imposed </a:t>
            </a:r>
            <a:r>
              <a:rPr lang="en-US" dirty="0"/>
              <a:t>to repay war debts. All capital goods are taxed above a minimum </a:t>
            </a:r>
            <a:r>
              <a:rPr lang="en-US" dirty="0" smtClean="0"/>
              <a:t>level of </a:t>
            </a:r>
            <a:r>
              <a:rPr lang="en-US" dirty="0"/>
              <a:t>assets possessed by residents of the country. Simply, capital levy refers to </a:t>
            </a:r>
            <a:r>
              <a:rPr lang="en-US" dirty="0" smtClean="0"/>
              <a:t>a very </a:t>
            </a:r>
            <a:r>
              <a:rPr lang="en-US" dirty="0"/>
              <a:t>heavy tax on property and wealth. This tax was levied immediately </a:t>
            </a:r>
            <a:r>
              <a:rPr lang="en-US" dirty="0" smtClean="0"/>
              <a:t>after the </a:t>
            </a:r>
            <a:r>
              <a:rPr lang="en-US" dirty="0"/>
              <a:t>First World War.</a:t>
            </a:r>
          </a:p>
        </p:txBody>
      </p:sp>
    </p:spTree>
    <p:extLst>
      <p:ext uri="{BB962C8B-B14F-4D97-AF65-F5344CB8AC3E}">
        <p14:creationId xmlns:p14="http://schemas.microsoft.com/office/powerpoint/2010/main" val="42251304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Surplus budget: Quite often, surplus budget may be used to clear public </a:t>
            </a:r>
            <a:r>
              <a:rPr lang="en-US" dirty="0" smtClean="0"/>
              <a:t>debt. But </a:t>
            </a:r>
            <a:r>
              <a:rPr lang="en-US" dirty="0"/>
              <a:t>in recent times due to the ever increasing public expenditure, </a:t>
            </a:r>
            <a:r>
              <a:rPr lang="en-US" dirty="0" smtClean="0"/>
              <a:t>surplus budget </a:t>
            </a:r>
            <a:r>
              <a:rPr lang="en-US" dirty="0"/>
              <a:t>is a rare phenomenon</a:t>
            </a:r>
            <a:r>
              <a:rPr lang="en-US" dirty="0" smtClean="0"/>
              <a:t>.</a:t>
            </a:r>
          </a:p>
          <a:p>
            <a:r>
              <a:rPr lang="en-US" dirty="0" smtClean="0"/>
              <a:t> </a:t>
            </a:r>
            <a:r>
              <a:rPr lang="en-US" dirty="0"/>
              <a:t>Buying up of Loans: Governments redeems debt through buying up </a:t>
            </a:r>
            <a:r>
              <a:rPr lang="en-US" dirty="0" smtClean="0"/>
              <a:t>loans from </a:t>
            </a:r>
            <a:r>
              <a:rPr lang="en-US" dirty="0"/>
              <a:t>the market.</a:t>
            </a:r>
          </a:p>
        </p:txBody>
      </p:sp>
    </p:spTree>
    <p:extLst>
      <p:ext uri="{BB962C8B-B14F-4D97-AF65-F5344CB8AC3E}">
        <p14:creationId xmlns:p14="http://schemas.microsoft.com/office/powerpoint/2010/main" val="42076347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Deficit financing</a:t>
            </a:r>
            <a:br>
              <a:rPr lang="en-US" dirty="0"/>
            </a:br>
            <a:endParaRPr lang="en-US" dirty="0"/>
          </a:p>
        </p:txBody>
      </p:sp>
      <p:sp>
        <p:nvSpPr>
          <p:cNvPr id="3" name="Content Placeholder 2"/>
          <p:cNvSpPr>
            <a:spLocks noGrp="1"/>
          </p:cNvSpPr>
          <p:nvPr>
            <p:ph idx="1"/>
          </p:nvPr>
        </p:nvSpPr>
        <p:spPr/>
        <p:txBody>
          <a:bodyPr/>
          <a:lstStyle/>
          <a:p>
            <a:r>
              <a:rPr lang="en-US" dirty="0" smtClean="0"/>
              <a:t>Mc</a:t>
            </a:r>
            <a:r>
              <a:rPr lang="en-US" dirty="0"/>
              <a:t>. </a:t>
            </a:r>
            <a:r>
              <a:rPr lang="en-US" dirty="0" err="1"/>
              <a:t>Graw</a:t>
            </a:r>
            <a:r>
              <a:rPr lang="en-US" dirty="0"/>
              <a:t> Hill Dictionary of Modern Economics defines deficit financing “as </a:t>
            </a:r>
            <a:r>
              <a:rPr lang="en-US" dirty="0" smtClean="0"/>
              <a:t>a practice </a:t>
            </a:r>
            <a:r>
              <a:rPr lang="en-US" dirty="0"/>
              <a:t>by government of spending more than what it receives as </a:t>
            </a:r>
            <a:r>
              <a:rPr lang="en-US" dirty="0" smtClean="0"/>
              <a:t>revenue. Thus </a:t>
            </a:r>
            <a:r>
              <a:rPr lang="en-US" dirty="0"/>
              <a:t>a government is said to be practicing deficit financing when it </a:t>
            </a:r>
            <a:r>
              <a:rPr lang="en-US" dirty="0" smtClean="0"/>
              <a:t>spends in </a:t>
            </a:r>
            <a:r>
              <a:rPr lang="en-US" dirty="0"/>
              <a:t>excess of its current revenue”.</a:t>
            </a:r>
          </a:p>
        </p:txBody>
      </p:sp>
    </p:spTree>
    <p:extLst>
      <p:ext uri="{BB962C8B-B14F-4D97-AF65-F5344CB8AC3E}">
        <p14:creationId xmlns:p14="http://schemas.microsoft.com/office/powerpoint/2010/main" val="9032873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Deficit Financing In India</a:t>
            </a:r>
          </a:p>
        </p:txBody>
      </p:sp>
      <p:sp>
        <p:nvSpPr>
          <p:cNvPr id="3" name="Content Placeholder 2"/>
          <p:cNvSpPr>
            <a:spLocks noGrp="1"/>
          </p:cNvSpPr>
          <p:nvPr>
            <p:ph idx="1"/>
          </p:nvPr>
        </p:nvSpPr>
        <p:spPr/>
        <p:txBody>
          <a:bodyPr/>
          <a:lstStyle/>
          <a:p>
            <a:r>
              <a:rPr lang="en-US" dirty="0" smtClean="0"/>
              <a:t>In </a:t>
            </a:r>
            <a:r>
              <a:rPr lang="en-US" dirty="0"/>
              <a:t>Indian context deficit financing takes </a:t>
            </a:r>
            <a:r>
              <a:rPr lang="en-US" dirty="0" smtClean="0"/>
              <a:t>place</a:t>
            </a:r>
          </a:p>
          <a:p>
            <a:r>
              <a:rPr lang="en-US" dirty="0" smtClean="0"/>
              <a:t>The </a:t>
            </a:r>
            <a:r>
              <a:rPr lang="en-US" dirty="0"/>
              <a:t>government may withdraw its cash balances from the central bank or</a:t>
            </a:r>
          </a:p>
          <a:p>
            <a:r>
              <a:rPr lang="en-US" dirty="0" smtClean="0"/>
              <a:t> </a:t>
            </a:r>
            <a:r>
              <a:rPr lang="en-US" dirty="0"/>
              <a:t>Government may borrow fund from the central bank or</a:t>
            </a:r>
          </a:p>
          <a:p>
            <a:r>
              <a:rPr lang="en-US" dirty="0" smtClean="0"/>
              <a:t> </a:t>
            </a:r>
            <a:r>
              <a:rPr lang="en-US" dirty="0"/>
              <a:t>Government may resort to printing of additional currency</a:t>
            </a:r>
          </a:p>
        </p:txBody>
      </p:sp>
    </p:spTree>
    <p:extLst>
      <p:ext uri="{BB962C8B-B14F-4D97-AF65-F5344CB8AC3E}">
        <p14:creationId xmlns:p14="http://schemas.microsoft.com/office/powerpoint/2010/main" val="24570032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Deficit financing has been used in India to cover budgetary deficits. The GOI  borrowing from RBI to cover budgetary deficit is deficit financing in India. The extent of deficit financing is increasing throughout the </a:t>
            </a:r>
            <a:r>
              <a:rPr lang="en-US" dirty="0" smtClean="0"/>
              <a:t>plans. The effects include large increase in money supply and it leads to inflation. It leads to reduction in investment and will lead to speculative activities.</a:t>
            </a:r>
            <a:endParaRPr lang="en-US" dirty="0"/>
          </a:p>
        </p:txBody>
      </p:sp>
    </p:spTree>
    <p:extLst>
      <p:ext uri="{BB962C8B-B14F-4D97-AF65-F5344CB8AC3E}">
        <p14:creationId xmlns:p14="http://schemas.microsoft.com/office/powerpoint/2010/main" val="34569168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DEFICIT FINANCING</a:t>
            </a:r>
            <a:endParaRPr lang="en-US" dirty="0"/>
          </a:p>
        </p:txBody>
      </p:sp>
      <p:sp>
        <p:nvSpPr>
          <p:cNvPr id="3" name="Content Placeholder 2"/>
          <p:cNvSpPr>
            <a:spLocks noGrp="1"/>
          </p:cNvSpPr>
          <p:nvPr>
            <p:ph idx="1"/>
          </p:nvPr>
        </p:nvSpPr>
        <p:spPr/>
        <p:txBody>
          <a:bodyPr/>
          <a:lstStyle/>
          <a:p>
            <a:r>
              <a:rPr lang="en-US" dirty="0" smtClean="0"/>
              <a:t>To meet financial needs of government</a:t>
            </a:r>
          </a:p>
          <a:p>
            <a:r>
              <a:rPr lang="en-US" dirty="0" smtClean="0"/>
              <a:t>To increase output and employment</a:t>
            </a:r>
          </a:p>
          <a:p>
            <a:r>
              <a:rPr lang="en-US" dirty="0" smtClean="0"/>
              <a:t>To mobilize surplus, idle and unutilized resources</a:t>
            </a:r>
          </a:p>
          <a:p>
            <a:r>
              <a:rPr lang="en-US" dirty="0" smtClean="0"/>
              <a:t>To divert resources from unproductive to productive uses</a:t>
            </a:r>
          </a:p>
          <a:p>
            <a:r>
              <a:rPr lang="en-US" dirty="0" smtClean="0"/>
              <a:t>To stimulate effective demand and investment.</a:t>
            </a:r>
          </a:p>
          <a:p>
            <a:pPr marL="0" indent="0">
              <a:buNone/>
            </a:pPr>
            <a:endParaRPr lang="en-US" dirty="0" smtClean="0"/>
          </a:p>
          <a:p>
            <a:endParaRPr lang="en-US" dirty="0"/>
          </a:p>
        </p:txBody>
      </p:sp>
    </p:spTree>
    <p:extLst>
      <p:ext uri="{BB962C8B-B14F-4D97-AF65-F5344CB8AC3E}">
        <p14:creationId xmlns:p14="http://schemas.microsoft.com/office/powerpoint/2010/main" val="45659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DEBT</a:t>
            </a:r>
            <a:endParaRPr lang="en-IN" dirty="0"/>
          </a:p>
        </p:txBody>
      </p:sp>
      <p:sp>
        <p:nvSpPr>
          <p:cNvPr id="3" name="Content Placeholder 2"/>
          <p:cNvSpPr>
            <a:spLocks noGrp="1"/>
          </p:cNvSpPr>
          <p:nvPr>
            <p:ph idx="1"/>
          </p:nvPr>
        </p:nvSpPr>
        <p:spPr/>
        <p:txBody>
          <a:bodyPr>
            <a:normAutofit lnSpcReduction="10000"/>
          </a:bodyPr>
          <a:lstStyle/>
          <a:p>
            <a:r>
              <a:rPr lang="en-US" dirty="0" smtClean="0"/>
              <a:t>Among the non-tax sources, the major source of revenue of the government is public debt. That is, borrowing. It may either be internal or external debts. </a:t>
            </a:r>
          </a:p>
          <a:p>
            <a:r>
              <a:rPr lang="en-US" dirty="0" smtClean="0"/>
              <a:t>When the government raises revenue by borrowing from within the country, it is called internal debt. Similarly, if the government is borrowing from the rest of the world, it is a case of external debt.</a:t>
            </a:r>
          </a:p>
          <a:p>
            <a:endParaRPr lang="en-US" dirty="0" smtClean="0"/>
          </a:p>
          <a:p>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The Revenue Deficit of the Government of India was </a:t>
            </a:r>
            <a:r>
              <a:rPr lang="en-US" dirty="0" err="1"/>
              <a:t>Rs</a:t>
            </a:r>
            <a:r>
              <a:rPr lang="en-US" dirty="0"/>
              <a:t>. 85233 </a:t>
            </a:r>
            <a:r>
              <a:rPr lang="en-US" dirty="0" err="1"/>
              <a:t>crores</a:t>
            </a:r>
            <a:r>
              <a:rPr lang="en-US" dirty="0"/>
              <a:t> during the year 2000-01. It increased to </a:t>
            </a:r>
            <a:r>
              <a:rPr lang="en-US" dirty="0" err="1"/>
              <a:t>Rs</a:t>
            </a:r>
            <a:r>
              <a:rPr lang="en-US" dirty="0"/>
              <a:t>. 394472 </a:t>
            </a:r>
            <a:r>
              <a:rPr lang="en-US" dirty="0" err="1"/>
              <a:t>crores</a:t>
            </a:r>
            <a:r>
              <a:rPr lang="en-US" dirty="0"/>
              <a:t> during the year 2015-16 (BE) showing an increase of </a:t>
            </a:r>
            <a:r>
              <a:rPr lang="en-US" dirty="0" err="1"/>
              <a:t>Rs</a:t>
            </a:r>
            <a:r>
              <a:rPr lang="en-US" dirty="0"/>
              <a:t>. 309239 </a:t>
            </a:r>
            <a:r>
              <a:rPr lang="en-US" dirty="0" err="1"/>
              <a:t>crores</a:t>
            </a:r>
            <a:r>
              <a:rPr lang="en-US" dirty="0"/>
              <a:t> during the period from 2000-01 to 2015-16. In percentage terms, the overall growth was 362.82% during the period. The annual rate of growth in percentage terms was 24.19% during the period from 2000-01 to 2015-16.</a:t>
            </a:r>
          </a:p>
          <a:p>
            <a:endParaRPr lang="en-US" dirty="0"/>
          </a:p>
          <a:p>
            <a:r>
              <a:rPr lang="en-US" dirty="0"/>
              <a:t>The Fiscal Deficit of the Government of India was </a:t>
            </a:r>
            <a:r>
              <a:rPr lang="en-US" dirty="0" err="1"/>
              <a:t>Rs</a:t>
            </a:r>
            <a:r>
              <a:rPr lang="en-US" dirty="0"/>
              <a:t>. 118816 </a:t>
            </a:r>
            <a:r>
              <a:rPr lang="en-US" dirty="0" err="1"/>
              <a:t>crores</a:t>
            </a:r>
            <a:r>
              <a:rPr lang="en-US" dirty="0"/>
              <a:t> during the year 2000-01. It increased to </a:t>
            </a:r>
            <a:r>
              <a:rPr lang="en-US" dirty="0" err="1"/>
              <a:t>Rs</a:t>
            </a:r>
            <a:r>
              <a:rPr lang="en-US" dirty="0"/>
              <a:t>. 555649 </a:t>
            </a:r>
            <a:r>
              <a:rPr lang="en-US" dirty="0" err="1"/>
              <a:t>crores</a:t>
            </a:r>
            <a:r>
              <a:rPr lang="en-US" dirty="0"/>
              <a:t> during the year 2015-16 (BE) showing an increase of </a:t>
            </a:r>
            <a:r>
              <a:rPr lang="en-US" dirty="0" err="1"/>
              <a:t>Rs</a:t>
            </a:r>
            <a:r>
              <a:rPr lang="en-US" dirty="0"/>
              <a:t>. 436833 </a:t>
            </a:r>
            <a:r>
              <a:rPr lang="en-US" dirty="0" err="1"/>
              <a:t>crores</a:t>
            </a:r>
            <a:r>
              <a:rPr lang="en-US" dirty="0"/>
              <a:t> during the period from 2000-01 to 2015-16. In percentage terms, the overall growth was 367.66% during the period. The annual rate of growth in percentage terms was 24.51% during the period from 2000-01 to 2015-16.</a:t>
            </a:r>
          </a:p>
        </p:txBody>
      </p:sp>
    </p:spTree>
    <p:extLst>
      <p:ext uri="{BB962C8B-B14F-4D97-AF65-F5344CB8AC3E}">
        <p14:creationId xmlns:p14="http://schemas.microsoft.com/office/powerpoint/2010/main" val="34730716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BUDGET</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term budget has been derived from a French word ‘</a:t>
            </a:r>
            <a:r>
              <a:rPr lang="en-US" dirty="0" err="1"/>
              <a:t>bougette</a:t>
            </a:r>
            <a:r>
              <a:rPr lang="en-US" dirty="0"/>
              <a:t>’ which means </a:t>
            </a:r>
            <a:r>
              <a:rPr lang="en-US" dirty="0" smtClean="0"/>
              <a:t>a leather </a:t>
            </a:r>
            <a:r>
              <a:rPr lang="en-US" dirty="0"/>
              <a:t>bag or purse. The term ’budget’ is commonly understood as a </a:t>
            </a:r>
            <a:r>
              <a:rPr lang="en-US" dirty="0" smtClean="0"/>
              <a:t>document presented </a:t>
            </a:r>
            <a:r>
              <a:rPr lang="en-US" dirty="0"/>
              <a:t>by a government containing an estimate of proposed expenditure for </a:t>
            </a:r>
            <a:r>
              <a:rPr lang="en-US" dirty="0" smtClean="0"/>
              <a:t>a given </a:t>
            </a:r>
            <a:r>
              <a:rPr lang="en-US" dirty="0"/>
              <a:t>period and proposed means of financing them for the approval of legislation.</a:t>
            </a:r>
          </a:p>
        </p:txBody>
      </p:sp>
    </p:spTree>
    <p:extLst>
      <p:ext uri="{BB962C8B-B14F-4D97-AF65-F5344CB8AC3E}">
        <p14:creationId xmlns:p14="http://schemas.microsoft.com/office/powerpoint/2010/main" val="8499685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A Budget </a:t>
            </a:r>
            <a:r>
              <a:rPr lang="en-US" dirty="0"/>
              <a:t>includes a) financial actions of the previous year b) budget and </a:t>
            </a:r>
            <a:r>
              <a:rPr lang="en-US" dirty="0" smtClean="0"/>
              <a:t>revised estimates </a:t>
            </a:r>
            <a:r>
              <a:rPr lang="en-US" dirty="0"/>
              <a:t>of the current year and c) the budget estimates for the following </a:t>
            </a:r>
            <a:r>
              <a:rPr lang="en-US" dirty="0" smtClean="0"/>
              <a:t>year.</a:t>
            </a:r>
          </a:p>
          <a:p>
            <a:r>
              <a:rPr lang="en-US" dirty="0" smtClean="0"/>
              <a:t>The </a:t>
            </a:r>
            <a:r>
              <a:rPr lang="en-US" dirty="0"/>
              <a:t>budget is presented in the parliament by the Union Finance </a:t>
            </a:r>
            <a:r>
              <a:rPr lang="en-US" dirty="0" smtClean="0"/>
              <a:t>Minister</a:t>
            </a:r>
          </a:p>
          <a:p>
            <a:r>
              <a:rPr lang="en-US" dirty="0" smtClean="0"/>
              <a:t>Presented on the last working day </a:t>
            </a:r>
            <a:r>
              <a:rPr lang="en-US" smtClean="0"/>
              <a:t>of February.</a:t>
            </a:r>
            <a:endParaRPr lang="en-US" dirty="0"/>
          </a:p>
        </p:txBody>
      </p:sp>
    </p:spTree>
    <p:extLst>
      <p:ext uri="{BB962C8B-B14F-4D97-AF65-F5344CB8AC3E}">
        <p14:creationId xmlns:p14="http://schemas.microsoft.com/office/powerpoint/2010/main" val="8975190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Features of Budget</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a:t>
            </a:r>
            <a:r>
              <a:rPr lang="en-US" dirty="0"/>
              <a:t>) It is a statement of expected revenue and proposed expenditure.</a:t>
            </a:r>
          </a:p>
          <a:p>
            <a:r>
              <a:rPr lang="en-US" dirty="0"/>
              <a:t>2)It is sanctioned by some authority.</a:t>
            </a:r>
          </a:p>
          <a:p>
            <a:r>
              <a:rPr lang="en-US" dirty="0"/>
              <a:t>3</a:t>
            </a:r>
            <a:r>
              <a:rPr lang="en-US"/>
              <a:t>) </a:t>
            </a:r>
            <a:r>
              <a:rPr lang="en-US" smtClean="0"/>
              <a:t>It’s periodicity</a:t>
            </a:r>
            <a:r>
              <a:rPr lang="en-US"/>
              <a:t>, </a:t>
            </a:r>
            <a:r>
              <a:rPr lang="en-US" smtClean="0"/>
              <a:t> is generally </a:t>
            </a:r>
            <a:r>
              <a:rPr lang="en-US" dirty="0"/>
              <a:t>annual and</a:t>
            </a:r>
          </a:p>
          <a:p>
            <a:r>
              <a:rPr lang="en-US" dirty="0"/>
              <a:t>4) It prescribes the manner in which revenue is collected and expenditure is incurred. Budget is prepared on cash basis.</a:t>
            </a:r>
          </a:p>
          <a:p>
            <a:r>
              <a:rPr lang="en-US" dirty="0"/>
              <a:t>6) </a:t>
            </a:r>
            <a:r>
              <a:rPr lang="en-US" dirty="0" smtClean="0"/>
              <a:t>All </a:t>
            </a:r>
            <a:r>
              <a:rPr lang="en-US" dirty="0"/>
              <a:t>unutilized funds within the year ‘lapse’ at the end of </a:t>
            </a:r>
            <a:r>
              <a:rPr lang="en-US" dirty="0" smtClean="0"/>
              <a:t>the financial </a:t>
            </a:r>
            <a:r>
              <a:rPr lang="en-US" dirty="0"/>
              <a:t>year.</a:t>
            </a:r>
          </a:p>
          <a:p>
            <a:pPr marL="0" indent="0">
              <a:buNone/>
            </a:pPr>
            <a:endParaRPr lang="en-US" dirty="0"/>
          </a:p>
        </p:txBody>
      </p:sp>
    </p:spTree>
    <p:extLst>
      <p:ext uri="{BB962C8B-B14F-4D97-AF65-F5344CB8AC3E}">
        <p14:creationId xmlns:p14="http://schemas.microsoft.com/office/powerpoint/2010/main" val="6817886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Budgets</a:t>
            </a:r>
          </a:p>
        </p:txBody>
      </p:sp>
      <p:sp>
        <p:nvSpPr>
          <p:cNvPr id="3" name="Content Placeholder 2"/>
          <p:cNvSpPr>
            <a:spLocks noGrp="1"/>
          </p:cNvSpPr>
          <p:nvPr>
            <p:ph idx="1"/>
          </p:nvPr>
        </p:nvSpPr>
        <p:spPr/>
        <p:txBody>
          <a:bodyPr>
            <a:normAutofit fontScale="92500" lnSpcReduction="10000"/>
          </a:bodyPr>
          <a:lstStyle/>
          <a:p>
            <a:r>
              <a:rPr lang="en-US" dirty="0"/>
              <a:t>Balanced Budget: - A balanced budget is that over a period of time, revenue does </a:t>
            </a:r>
            <a:r>
              <a:rPr lang="en-US" dirty="0" smtClean="0"/>
              <a:t>not fall </a:t>
            </a:r>
            <a:r>
              <a:rPr lang="en-US" dirty="0"/>
              <a:t>short of expenditure. i.e., revenue is equal to expenditure (</a:t>
            </a:r>
            <a:r>
              <a:rPr lang="en-US" dirty="0" smtClean="0"/>
              <a:t>Revenue=Expenditure</a:t>
            </a:r>
            <a:r>
              <a:rPr lang="en-US" dirty="0"/>
              <a:t>).</a:t>
            </a:r>
          </a:p>
          <a:p>
            <a:r>
              <a:rPr lang="en-US" dirty="0"/>
              <a:t>Unbalanced </a:t>
            </a:r>
            <a:r>
              <a:rPr lang="en-US" dirty="0" smtClean="0"/>
              <a:t>Budget: The </a:t>
            </a:r>
            <a:r>
              <a:rPr lang="en-US" dirty="0"/>
              <a:t>Budget imbalance may be due to an excess of expenditure over income or </a:t>
            </a:r>
            <a:r>
              <a:rPr lang="en-US" dirty="0" smtClean="0"/>
              <a:t>an excess </a:t>
            </a:r>
            <a:r>
              <a:rPr lang="en-US" dirty="0"/>
              <a:t>of income over expenditure. In other words, budget may either be surplus </a:t>
            </a:r>
            <a:r>
              <a:rPr lang="en-US" dirty="0" smtClean="0"/>
              <a:t>or deficit</a:t>
            </a:r>
            <a:r>
              <a:rPr lang="en-US" dirty="0"/>
              <a:t>. A budget is said to be surplus when public revenue exceeds public outlay</a:t>
            </a:r>
          </a:p>
        </p:txBody>
      </p:sp>
    </p:spTree>
    <p:extLst>
      <p:ext uri="{BB962C8B-B14F-4D97-AF65-F5344CB8AC3E}">
        <p14:creationId xmlns:p14="http://schemas.microsoft.com/office/powerpoint/2010/main" val="155880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and Capital Budget</a:t>
            </a:r>
            <a:endParaRPr lang="en-US" dirty="0"/>
          </a:p>
        </p:txBody>
      </p:sp>
      <p:sp>
        <p:nvSpPr>
          <p:cNvPr id="3" name="Content Placeholder 2"/>
          <p:cNvSpPr>
            <a:spLocks noGrp="1"/>
          </p:cNvSpPr>
          <p:nvPr>
            <p:ph idx="1"/>
          </p:nvPr>
        </p:nvSpPr>
        <p:spPr/>
        <p:txBody>
          <a:bodyPr>
            <a:normAutofit lnSpcReduction="10000"/>
          </a:bodyPr>
          <a:lstStyle/>
          <a:p>
            <a:r>
              <a:rPr lang="en-US" dirty="0" smtClean="0"/>
              <a:t>Revenue budget consists of revenue receipts of </a:t>
            </a:r>
            <a:r>
              <a:rPr lang="en-US" dirty="0" err="1"/>
              <a:t>G</a:t>
            </a:r>
            <a:r>
              <a:rPr lang="en-US" dirty="0" err="1" smtClean="0"/>
              <a:t>ovt</a:t>
            </a:r>
            <a:r>
              <a:rPr lang="en-US" dirty="0" smtClean="0"/>
              <a:t> .Revenue receipts comprises of tax revenues and other revenues of  Govt.</a:t>
            </a:r>
          </a:p>
          <a:p>
            <a:r>
              <a:rPr lang="en-US" dirty="0" smtClean="0"/>
              <a:t>Capital budget consists of capital receipts and expenditure. Capital receipts consists of loans raised by </a:t>
            </a:r>
            <a:r>
              <a:rPr lang="en-US" dirty="0" err="1" smtClean="0"/>
              <a:t>Govt</a:t>
            </a:r>
            <a:r>
              <a:rPr lang="en-US" dirty="0" smtClean="0"/>
              <a:t> from public and capital expenditure consists of expenditure on buildings, machinery ,investment in shares etc</a:t>
            </a:r>
            <a:r>
              <a:rPr lang="en-US" dirty="0"/>
              <a:t>.</a:t>
            </a:r>
          </a:p>
        </p:txBody>
      </p:sp>
    </p:spTree>
    <p:extLst>
      <p:ext uri="{BB962C8B-B14F-4D97-AF65-F5344CB8AC3E}">
        <p14:creationId xmlns:p14="http://schemas.microsoft.com/office/powerpoint/2010/main" val="2469903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dirty="0"/>
              <a:t>Revenue deficit is the excess of revenue expenditure over revenue receipts.</a:t>
            </a:r>
          </a:p>
          <a:p>
            <a:pPr marL="0" indent="0">
              <a:buNone/>
            </a:pPr>
            <a:r>
              <a:rPr lang="en-US" dirty="0">
                <a:solidFill>
                  <a:srgbClr val="FFFF00"/>
                </a:solidFill>
              </a:rPr>
              <a:t>Revenue Deficit= Revenue Receipts-Revenue </a:t>
            </a:r>
            <a:r>
              <a:rPr lang="en-US" dirty="0" smtClean="0">
                <a:solidFill>
                  <a:srgbClr val="FFFF00"/>
                </a:solidFill>
              </a:rPr>
              <a:t>Expenditure</a:t>
            </a:r>
          </a:p>
          <a:p>
            <a:pPr marL="0" indent="0">
              <a:buNone/>
            </a:pPr>
            <a:r>
              <a:rPr lang="en-US" dirty="0" smtClean="0"/>
              <a:t>Primary </a:t>
            </a:r>
            <a:r>
              <a:rPr lang="en-US" dirty="0"/>
              <a:t>Deficit is the excess of fiscal deficit over interest payments</a:t>
            </a:r>
            <a:r>
              <a:rPr lang="en-US" dirty="0">
                <a:solidFill>
                  <a:srgbClr val="FFFF00"/>
                </a:solidFill>
              </a:rPr>
              <a:t>.</a:t>
            </a:r>
          </a:p>
          <a:p>
            <a:pPr marL="0" indent="0">
              <a:buNone/>
            </a:pPr>
            <a:r>
              <a:rPr lang="en-US" dirty="0">
                <a:solidFill>
                  <a:srgbClr val="FFFF00"/>
                </a:solidFill>
              </a:rPr>
              <a:t>Primary Deficit = Fiscal </a:t>
            </a:r>
            <a:r>
              <a:rPr lang="en-US" dirty="0" smtClean="0">
                <a:solidFill>
                  <a:srgbClr val="FFFF00"/>
                </a:solidFill>
              </a:rPr>
              <a:t>deficit- </a:t>
            </a:r>
            <a:r>
              <a:rPr lang="en-US" dirty="0">
                <a:solidFill>
                  <a:srgbClr val="FFFF00"/>
                </a:solidFill>
              </a:rPr>
              <a:t>Interest payments</a:t>
            </a:r>
            <a:endParaRPr lang="en-US" dirty="0" smtClean="0">
              <a:solidFill>
                <a:srgbClr val="FFFF00"/>
              </a:solidFill>
            </a:endParaRPr>
          </a:p>
        </p:txBody>
      </p:sp>
    </p:spTree>
    <p:extLst>
      <p:ext uri="{BB962C8B-B14F-4D97-AF65-F5344CB8AC3E}">
        <p14:creationId xmlns:p14="http://schemas.microsoft.com/office/powerpoint/2010/main" val="37399689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endParaRPr lang="en-US" dirty="0" smtClean="0"/>
          </a:p>
          <a:p>
            <a:r>
              <a:rPr lang="en-US" dirty="0" smtClean="0"/>
              <a:t>Budgetary deficit=</a:t>
            </a:r>
            <a:r>
              <a:rPr lang="en-US" dirty="0" err="1" smtClean="0"/>
              <a:t>TotalRevenue-TotalExpenditure</a:t>
            </a:r>
            <a:endParaRPr lang="en-US" dirty="0" smtClean="0"/>
          </a:p>
          <a:p>
            <a:r>
              <a:rPr lang="en-US" dirty="0" smtClean="0"/>
              <a:t>Fiscal </a:t>
            </a:r>
            <a:r>
              <a:rPr lang="en-US" dirty="0"/>
              <a:t>Deficit is the excess of total budget expenditures over the total budget revenue excluding borrowings. </a:t>
            </a:r>
            <a:endParaRPr lang="en-US" dirty="0" smtClean="0"/>
          </a:p>
          <a:p>
            <a:r>
              <a:rPr lang="en-US" dirty="0" smtClean="0"/>
              <a:t>Fiscal Deficit=budgetary deficits+ borrowing and other liabilities</a:t>
            </a:r>
          </a:p>
          <a:p>
            <a:r>
              <a:rPr lang="en-US" dirty="0" smtClean="0"/>
              <a:t>The </a:t>
            </a:r>
            <a:r>
              <a:rPr lang="en-US" dirty="0"/>
              <a:t>significance of fiscal deficit is that it is a measure of total </a:t>
            </a:r>
            <a:r>
              <a:rPr lang="en-US" dirty="0" smtClean="0"/>
              <a:t>borrowing requirements </a:t>
            </a:r>
            <a:r>
              <a:rPr lang="en-US" dirty="0"/>
              <a:t>of the government. It shows the extent of dependence of the </a:t>
            </a:r>
            <a:r>
              <a:rPr lang="en-US" dirty="0" smtClean="0"/>
              <a:t>government on </a:t>
            </a:r>
            <a:r>
              <a:rPr lang="en-US" dirty="0"/>
              <a:t>borrowings to meet its budget expenditure</a:t>
            </a:r>
          </a:p>
          <a:p>
            <a:endParaRPr lang="en-US" dirty="0"/>
          </a:p>
          <a:p>
            <a:endParaRPr lang="en-US" dirty="0"/>
          </a:p>
          <a:p>
            <a:endParaRPr lang="en-US" dirty="0"/>
          </a:p>
        </p:txBody>
      </p:sp>
    </p:spTree>
    <p:extLst>
      <p:ext uri="{BB962C8B-B14F-4D97-AF65-F5344CB8AC3E}">
        <p14:creationId xmlns:p14="http://schemas.microsoft.com/office/powerpoint/2010/main" val="25229111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Consolidated Fund</a:t>
            </a:r>
          </a:p>
        </p:txBody>
      </p:sp>
      <p:sp>
        <p:nvSpPr>
          <p:cNvPr id="3" name="Content Placeholder 2"/>
          <p:cNvSpPr>
            <a:spLocks noGrp="1"/>
          </p:cNvSpPr>
          <p:nvPr>
            <p:ph idx="1"/>
          </p:nvPr>
        </p:nvSpPr>
        <p:spPr/>
        <p:txBody>
          <a:bodyPr>
            <a:normAutofit/>
          </a:bodyPr>
          <a:lstStyle/>
          <a:p>
            <a:r>
              <a:rPr lang="en-US" dirty="0" smtClean="0"/>
              <a:t>All </a:t>
            </a:r>
            <a:r>
              <a:rPr lang="en-US" dirty="0"/>
              <a:t>sums of money, all revenues of the governments, </a:t>
            </a:r>
            <a:r>
              <a:rPr lang="en-US" dirty="0" smtClean="0"/>
              <a:t>the loans </a:t>
            </a:r>
            <a:r>
              <a:rPr lang="en-US" dirty="0"/>
              <a:t>raised by it, receipts by way of repayment </a:t>
            </a:r>
            <a:r>
              <a:rPr lang="en-US" dirty="0" smtClean="0"/>
              <a:t>of </a:t>
            </a:r>
            <a:r>
              <a:rPr lang="en-US" dirty="0"/>
              <a:t>Loans constitute the consolidated fund. All expenditures are also incurred </a:t>
            </a:r>
            <a:r>
              <a:rPr lang="en-US" dirty="0" smtClean="0"/>
              <a:t>out of </a:t>
            </a:r>
            <a:r>
              <a:rPr lang="en-US" dirty="0"/>
              <a:t>this fund. No amount can be withdrawn from this fund without the </a:t>
            </a:r>
            <a:r>
              <a:rPr lang="en-US" dirty="0" smtClean="0"/>
              <a:t>sanction of </a:t>
            </a:r>
            <a:r>
              <a:rPr lang="en-US" dirty="0"/>
              <a:t>the parliament. [Article 266 (1)]</a:t>
            </a:r>
          </a:p>
        </p:txBody>
      </p:sp>
    </p:spTree>
    <p:extLst>
      <p:ext uri="{BB962C8B-B14F-4D97-AF65-F5344CB8AC3E}">
        <p14:creationId xmlns:p14="http://schemas.microsoft.com/office/powerpoint/2010/main" val="24697853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Contingency fund:- The fund is placed at disposal of the President </a:t>
            </a:r>
            <a:r>
              <a:rPr lang="en-US" dirty="0" smtClean="0"/>
              <a:t>to enable </a:t>
            </a:r>
            <a:r>
              <a:rPr lang="en-US" dirty="0"/>
              <a:t>the government to meet the unforeseen emergencies. Prior sanction of </a:t>
            </a:r>
            <a:r>
              <a:rPr lang="en-US" dirty="0" smtClean="0"/>
              <a:t>the parliament </a:t>
            </a:r>
            <a:r>
              <a:rPr lang="en-US" dirty="0"/>
              <a:t>is not required to spend from the fund.[Article 267]</a:t>
            </a:r>
          </a:p>
        </p:txBody>
      </p:sp>
    </p:spTree>
    <p:extLst>
      <p:ext uri="{BB962C8B-B14F-4D97-AF65-F5344CB8AC3E}">
        <p14:creationId xmlns:p14="http://schemas.microsoft.com/office/powerpoint/2010/main" val="38287287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public debt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1)To bridge the budget deficit (Deficit Financing)</a:t>
            </a:r>
          </a:p>
          <a:p>
            <a:pPr marL="0" indent="0">
              <a:buNone/>
            </a:pPr>
            <a:r>
              <a:rPr lang="en-US" dirty="0" smtClean="0"/>
              <a:t>2) To fight against depression.</a:t>
            </a:r>
          </a:p>
          <a:p>
            <a:pPr marL="0" indent="0">
              <a:buNone/>
            </a:pPr>
            <a:r>
              <a:rPr lang="en-US" dirty="0" smtClean="0"/>
              <a:t>3) To check inflation.</a:t>
            </a:r>
          </a:p>
          <a:p>
            <a:pPr marL="0" indent="0">
              <a:buNone/>
            </a:pPr>
            <a:r>
              <a:rPr lang="en-US" dirty="0" smtClean="0"/>
              <a:t>4) To finance economic development.</a:t>
            </a:r>
          </a:p>
          <a:p>
            <a:pPr marL="0" indent="0">
              <a:buNone/>
            </a:pPr>
            <a:r>
              <a:rPr lang="en-US" dirty="0" smtClean="0"/>
              <a:t>5) To meet unforeseen emergencies</a:t>
            </a:r>
          </a:p>
          <a:p>
            <a:pPr marL="0" indent="0">
              <a:buNone/>
            </a:pPr>
            <a:r>
              <a:rPr lang="en-US" dirty="0" smtClean="0"/>
              <a:t>6</a:t>
            </a:r>
            <a:r>
              <a:rPr lang="en-US" dirty="0"/>
              <a:t>) An alternate source of income when taxable capacity is reached.</a:t>
            </a:r>
          </a:p>
          <a:p>
            <a:pPr marL="0" indent="0">
              <a:buNone/>
            </a:pPr>
            <a:r>
              <a:rPr lang="en-US" dirty="0"/>
              <a:t>7) To finance wars.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806206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Public Account:-Certain transactions are not included in the contingency </a:t>
            </a:r>
            <a:r>
              <a:rPr lang="en-US" dirty="0" smtClean="0"/>
              <a:t>fund. They </a:t>
            </a:r>
            <a:r>
              <a:rPr lang="en-US" dirty="0"/>
              <a:t>include transactions relating to provident funds, small savings </a:t>
            </a:r>
            <a:r>
              <a:rPr lang="en-US" dirty="0" err="1" smtClean="0"/>
              <a:t>collections,other</a:t>
            </a:r>
            <a:r>
              <a:rPr lang="en-US" dirty="0" smtClean="0"/>
              <a:t> </a:t>
            </a:r>
            <a:r>
              <a:rPr lang="en-US" dirty="0"/>
              <a:t>deposits etc. The money thus received is kept in public account. This </a:t>
            </a:r>
            <a:r>
              <a:rPr lang="en-US" dirty="0" smtClean="0"/>
              <a:t>money does </a:t>
            </a:r>
            <a:r>
              <a:rPr lang="en-US" dirty="0"/>
              <a:t>not belong to the government. It has to be paid back to the persons </a:t>
            </a:r>
            <a:r>
              <a:rPr lang="en-US" dirty="0" smtClean="0"/>
              <a:t>and authorities </a:t>
            </a:r>
            <a:r>
              <a:rPr lang="en-US" dirty="0"/>
              <a:t>who have deposited it. </a:t>
            </a:r>
          </a:p>
        </p:txBody>
      </p:sp>
    </p:spTree>
    <p:extLst>
      <p:ext uri="{BB962C8B-B14F-4D97-AF65-F5344CB8AC3E}">
        <p14:creationId xmlns:p14="http://schemas.microsoft.com/office/powerpoint/2010/main" val="38779838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Budgetary procedure in India</a:t>
            </a:r>
          </a:p>
        </p:txBody>
      </p:sp>
      <p:sp>
        <p:nvSpPr>
          <p:cNvPr id="3" name="Content Placeholder 2"/>
          <p:cNvSpPr>
            <a:spLocks noGrp="1"/>
          </p:cNvSpPr>
          <p:nvPr>
            <p:ph idx="1"/>
          </p:nvPr>
        </p:nvSpPr>
        <p:spPr/>
        <p:txBody>
          <a:bodyPr/>
          <a:lstStyle/>
          <a:p>
            <a:r>
              <a:rPr lang="en-US" dirty="0"/>
              <a:t>1. Preparation of the Budget</a:t>
            </a:r>
          </a:p>
          <a:p>
            <a:r>
              <a:rPr lang="en-US" dirty="0"/>
              <a:t>2. Presentation and enactment of the budget and</a:t>
            </a:r>
          </a:p>
          <a:p>
            <a:r>
              <a:rPr lang="en-US" dirty="0"/>
              <a:t>3. Execution of the Budget</a:t>
            </a:r>
          </a:p>
        </p:txBody>
      </p:sp>
    </p:spTree>
    <p:extLst>
      <p:ext uri="{BB962C8B-B14F-4D97-AF65-F5344CB8AC3E}">
        <p14:creationId xmlns:p14="http://schemas.microsoft.com/office/powerpoint/2010/main" val="16062245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Preparation of the Budget</a:t>
            </a:r>
          </a:p>
        </p:txBody>
      </p:sp>
      <p:sp>
        <p:nvSpPr>
          <p:cNvPr id="3" name="Content Placeholder 2"/>
          <p:cNvSpPr>
            <a:spLocks noGrp="1"/>
          </p:cNvSpPr>
          <p:nvPr>
            <p:ph idx="1"/>
          </p:nvPr>
        </p:nvSpPr>
        <p:spPr/>
        <p:txBody>
          <a:bodyPr/>
          <a:lstStyle/>
          <a:p>
            <a:r>
              <a:rPr lang="en-US" dirty="0"/>
              <a:t>Budget for a year is prepared by the </a:t>
            </a:r>
            <a:r>
              <a:rPr lang="en-US" dirty="0" smtClean="0"/>
              <a:t>Budget Division </a:t>
            </a:r>
            <a:r>
              <a:rPr lang="en-US" dirty="0"/>
              <a:t>in the Ministry of Finance broadly on the basis of detailed estimates </a:t>
            </a:r>
            <a:r>
              <a:rPr lang="en-US" dirty="0" smtClean="0"/>
              <a:t>of expenditure </a:t>
            </a:r>
            <a:r>
              <a:rPr lang="en-US" dirty="0" err="1" smtClean="0"/>
              <a:t>receivedfromvarious</a:t>
            </a:r>
            <a:r>
              <a:rPr lang="en-US" dirty="0" smtClean="0"/>
              <a:t> Departments/Ministries of Government </a:t>
            </a:r>
            <a:r>
              <a:rPr lang="en-US" dirty="0"/>
              <a:t>of India and its own subordinate estimating </a:t>
            </a:r>
            <a:r>
              <a:rPr lang="en-US" dirty="0" smtClean="0"/>
              <a:t>authorities. Budget estimates are prepared in August or </a:t>
            </a:r>
            <a:r>
              <a:rPr lang="en-US" dirty="0" err="1" smtClean="0"/>
              <a:t>sept</a:t>
            </a:r>
            <a:r>
              <a:rPr lang="en-US" dirty="0" smtClean="0"/>
              <a:t> by district officers and send to </a:t>
            </a:r>
            <a:r>
              <a:rPr lang="en-US" dirty="0" err="1" smtClean="0"/>
              <a:t>HOD’s.Theyhave</a:t>
            </a:r>
            <a:r>
              <a:rPr lang="en-US" dirty="0" smtClean="0"/>
              <a:t> to fill prescribed forms.</a:t>
            </a:r>
            <a:endParaRPr lang="en-US" dirty="0"/>
          </a:p>
        </p:txBody>
      </p:sp>
    </p:spTree>
    <p:extLst>
      <p:ext uri="{BB962C8B-B14F-4D97-AF65-F5344CB8AC3E}">
        <p14:creationId xmlns:p14="http://schemas.microsoft.com/office/powerpoint/2010/main" val="32297371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a:t>
            </a:r>
            <a:r>
              <a:rPr lang="en-US" dirty="0" smtClean="0"/>
              <a:t>prescribed form </a:t>
            </a:r>
            <a:r>
              <a:rPr lang="en-US" dirty="0"/>
              <a:t>has four different columns:</a:t>
            </a:r>
          </a:p>
          <a:p>
            <a:r>
              <a:rPr lang="en-US" dirty="0"/>
              <a:t>a) Actuals of the previous year.</a:t>
            </a:r>
          </a:p>
          <a:p>
            <a:r>
              <a:rPr lang="en-US" dirty="0"/>
              <a:t>b) Sanctioned estimates for the current year.</a:t>
            </a:r>
          </a:p>
          <a:p>
            <a:r>
              <a:rPr lang="en-US" dirty="0"/>
              <a:t>c) The revised estimates for the current year </a:t>
            </a:r>
            <a:r>
              <a:rPr lang="en-US" dirty="0" smtClean="0"/>
              <a:t>and</a:t>
            </a:r>
          </a:p>
          <a:p>
            <a:r>
              <a:rPr lang="en-US" dirty="0" smtClean="0"/>
              <a:t>d</a:t>
            </a:r>
            <a:r>
              <a:rPr lang="en-US" dirty="0"/>
              <a:t>) The budget estimates for the next year</a:t>
            </a:r>
          </a:p>
        </p:txBody>
      </p:sp>
    </p:spTree>
    <p:extLst>
      <p:ext uri="{BB962C8B-B14F-4D97-AF65-F5344CB8AC3E}">
        <p14:creationId xmlns:p14="http://schemas.microsoft.com/office/powerpoint/2010/main" val="14590873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Presentation and enactment of the budget </a:t>
            </a:r>
          </a:p>
        </p:txBody>
      </p:sp>
      <p:sp>
        <p:nvSpPr>
          <p:cNvPr id="3" name="Content Placeholder 2"/>
          <p:cNvSpPr>
            <a:spLocks noGrp="1"/>
          </p:cNvSpPr>
          <p:nvPr>
            <p:ph idx="1"/>
          </p:nvPr>
        </p:nvSpPr>
        <p:spPr/>
        <p:txBody>
          <a:bodyPr>
            <a:normAutofit lnSpcReduction="10000"/>
          </a:bodyPr>
          <a:lstStyle/>
          <a:p>
            <a:r>
              <a:rPr lang="en-US" dirty="0"/>
              <a:t>Presentation of Budget in Parliament: the budget is presented in </a:t>
            </a:r>
            <a:r>
              <a:rPr lang="en-US" dirty="0" smtClean="0"/>
              <a:t>the parliament </a:t>
            </a:r>
            <a:r>
              <a:rPr lang="en-US" dirty="0"/>
              <a:t>by the government in the case of Central government and before </a:t>
            </a:r>
            <a:r>
              <a:rPr lang="en-US" dirty="0" smtClean="0"/>
              <a:t>the respective </a:t>
            </a:r>
            <a:r>
              <a:rPr lang="en-US" dirty="0"/>
              <a:t>assemblies of the states in the case of state budgets. The budget </a:t>
            </a:r>
            <a:r>
              <a:rPr lang="en-US" dirty="0" smtClean="0"/>
              <a:t>is presented </a:t>
            </a:r>
            <a:r>
              <a:rPr lang="en-US" dirty="0"/>
              <a:t>by the Finance Minister in the </a:t>
            </a:r>
            <a:r>
              <a:rPr lang="en-US" dirty="0" err="1"/>
              <a:t>LokSabha</a:t>
            </a:r>
            <a:r>
              <a:rPr lang="en-US" dirty="0"/>
              <a:t> and by a Junior Minister </a:t>
            </a:r>
            <a:r>
              <a:rPr lang="en-US" dirty="0" smtClean="0"/>
              <a:t>in the </a:t>
            </a:r>
            <a:r>
              <a:rPr lang="en-US" dirty="0" err="1"/>
              <a:t>RajyaSabha</a:t>
            </a:r>
            <a:r>
              <a:rPr lang="en-US" dirty="0"/>
              <a:t>. The Finance Minister makes a detailed budget speech at </a:t>
            </a:r>
            <a:r>
              <a:rPr lang="en-US" dirty="0" err="1" smtClean="0"/>
              <a:t>thetime</a:t>
            </a:r>
            <a:r>
              <a:rPr lang="en-US" dirty="0" smtClean="0"/>
              <a:t> </a:t>
            </a:r>
            <a:r>
              <a:rPr lang="en-US" dirty="0"/>
              <a:t>of presenting the budget before the </a:t>
            </a:r>
            <a:r>
              <a:rPr lang="en-US" dirty="0" err="1"/>
              <a:t>LokSabha</a:t>
            </a:r>
            <a:endParaRPr lang="en-US" dirty="0"/>
          </a:p>
        </p:txBody>
      </p:sp>
    </p:spTree>
    <p:extLst>
      <p:ext uri="{BB962C8B-B14F-4D97-AF65-F5344CB8AC3E}">
        <p14:creationId xmlns:p14="http://schemas.microsoft.com/office/powerpoint/2010/main" val="22668569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General Discussion: A general discussion takes place in both houses of </a:t>
            </a:r>
            <a:r>
              <a:rPr lang="en-US" dirty="0" smtClean="0"/>
              <a:t>the Parliament </a:t>
            </a:r>
            <a:r>
              <a:rPr lang="en-US" dirty="0"/>
              <a:t>after the presentation of the budget. </a:t>
            </a:r>
            <a:r>
              <a:rPr lang="en-US" dirty="0" smtClean="0"/>
              <a:t>The </a:t>
            </a:r>
            <a:r>
              <a:rPr lang="en-US" dirty="0"/>
              <a:t>members of the parliament have a right to criticize the various </a:t>
            </a:r>
            <a:r>
              <a:rPr lang="en-US" dirty="0" smtClean="0"/>
              <a:t>proposals and </a:t>
            </a:r>
            <a:r>
              <a:rPr lang="en-US" dirty="0"/>
              <a:t>estimates as shown in the </a:t>
            </a:r>
            <a:r>
              <a:rPr lang="en-US" dirty="0" smtClean="0"/>
              <a:t>budget.</a:t>
            </a:r>
          </a:p>
          <a:p>
            <a:r>
              <a:rPr lang="en-US" dirty="0" smtClean="0"/>
              <a:t> Voting:  The </a:t>
            </a:r>
            <a:r>
              <a:rPr lang="en-US" dirty="0" err="1" smtClean="0"/>
              <a:t>Lok</a:t>
            </a:r>
            <a:r>
              <a:rPr lang="en-US" dirty="0" smtClean="0"/>
              <a:t> </a:t>
            </a:r>
            <a:r>
              <a:rPr lang="en-US" dirty="0" err="1" smtClean="0"/>
              <a:t>Sabha</a:t>
            </a:r>
            <a:r>
              <a:rPr lang="en-US" dirty="0" smtClean="0"/>
              <a:t> </a:t>
            </a:r>
            <a:r>
              <a:rPr lang="en-US" dirty="0"/>
              <a:t>starts examining the </a:t>
            </a:r>
            <a:r>
              <a:rPr lang="en-US" dirty="0" err="1"/>
              <a:t>the</a:t>
            </a:r>
            <a:r>
              <a:rPr lang="en-US" dirty="0"/>
              <a:t> estimates or the demands for </a:t>
            </a:r>
            <a:r>
              <a:rPr lang="en-US" dirty="0" smtClean="0"/>
              <a:t>grants ministry </a:t>
            </a:r>
            <a:r>
              <a:rPr lang="en-US" dirty="0"/>
              <a:t>wise. After the discussion, the demands of each ministry are voted.</a:t>
            </a:r>
          </a:p>
        </p:txBody>
      </p:sp>
    </p:spTree>
    <p:extLst>
      <p:ext uri="{BB962C8B-B14F-4D97-AF65-F5344CB8AC3E}">
        <p14:creationId xmlns:p14="http://schemas.microsoft.com/office/powerpoint/2010/main" val="5310884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Passing of the Appropriation Bill</a:t>
            </a:r>
            <a:r>
              <a:rPr lang="en-US" dirty="0" smtClean="0"/>
              <a:t>: </a:t>
            </a:r>
            <a:r>
              <a:rPr lang="en-US" dirty="0" err="1" smtClean="0"/>
              <a:t>Moneybill</a:t>
            </a:r>
            <a:r>
              <a:rPr lang="en-US" dirty="0" smtClean="0"/>
              <a:t> or </a:t>
            </a:r>
            <a:r>
              <a:rPr lang="en-US" dirty="0" err="1" smtClean="0"/>
              <a:t>appropraition</a:t>
            </a:r>
            <a:r>
              <a:rPr lang="en-US" dirty="0" smtClean="0"/>
              <a:t> bill has to be passed for getting legal sanction  to </a:t>
            </a:r>
            <a:r>
              <a:rPr lang="en-US" dirty="0" err="1" smtClean="0"/>
              <a:t>utilise</a:t>
            </a:r>
            <a:r>
              <a:rPr lang="en-US" dirty="0" smtClean="0"/>
              <a:t> consolidated fund.</a:t>
            </a:r>
          </a:p>
          <a:p>
            <a:r>
              <a:rPr lang="en-US" dirty="0" smtClean="0"/>
              <a:t>Passing </a:t>
            </a:r>
            <a:r>
              <a:rPr lang="en-US" dirty="0"/>
              <a:t>of the Finance Bill: The finance bill is presented before </a:t>
            </a:r>
            <a:r>
              <a:rPr lang="en-US" dirty="0" smtClean="0"/>
              <a:t>the Parliament </a:t>
            </a:r>
            <a:r>
              <a:rPr lang="en-US" dirty="0"/>
              <a:t>after passing the money bill. The finance bill when passed </a:t>
            </a:r>
            <a:r>
              <a:rPr lang="en-US" dirty="0" smtClean="0"/>
              <a:t>becomes the </a:t>
            </a:r>
            <a:r>
              <a:rPr lang="en-US" dirty="0"/>
              <a:t>Act which authorizes the government to collect the required money </a:t>
            </a:r>
            <a:r>
              <a:rPr lang="en-US" dirty="0" smtClean="0"/>
              <a:t>through taxation or by other devices.</a:t>
            </a:r>
            <a:endParaRPr lang="en-US" dirty="0"/>
          </a:p>
        </p:txBody>
      </p:sp>
    </p:spTree>
    <p:extLst>
      <p:ext uri="{BB962C8B-B14F-4D97-AF65-F5344CB8AC3E}">
        <p14:creationId xmlns:p14="http://schemas.microsoft.com/office/powerpoint/2010/main" val="23675594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EXECUTION OF THE BUDGET</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After </a:t>
            </a:r>
            <a:r>
              <a:rPr lang="en-US" dirty="0"/>
              <a:t>passing the budget, the question of its execution arises. The responsibility </a:t>
            </a:r>
            <a:r>
              <a:rPr lang="en-US" dirty="0" smtClean="0"/>
              <a:t>to execute </a:t>
            </a:r>
            <a:r>
              <a:rPr lang="en-US" dirty="0"/>
              <a:t>the budget lies with the respective governments</a:t>
            </a:r>
            <a:r>
              <a:rPr lang="en-US" dirty="0" smtClean="0"/>
              <a:t>.. </a:t>
            </a:r>
            <a:r>
              <a:rPr lang="en-US" dirty="0"/>
              <a:t>The execution of the budget has three aspects:</a:t>
            </a:r>
          </a:p>
          <a:p>
            <a:r>
              <a:rPr lang="en-US" dirty="0"/>
              <a:t>1) Distribution of grants to different administrative ministries or </a:t>
            </a:r>
            <a:r>
              <a:rPr lang="en-US" dirty="0" smtClean="0"/>
              <a:t>departments</a:t>
            </a:r>
          </a:p>
          <a:p>
            <a:r>
              <a:rPr lang="en-US" dirty="0" smtClean="0"/>
              <a:t>2</a:t>
            </a:r>
            <a:r>
              <a:rPr lang="en-US" dirty="0"/>
              <a:t>) </a:t>
            </a:r>
            <a:r>
              <a:rPr lang="en-US" dirty="0" smtClean="0"/>
              <a:t>Collection of revenue(Central Board of Direct and Indirect Tax Collects)</a:t>
            </a:r>
            <a:endParaRPr lang="en-US" dirty="0"/>
          </a:p>
          <a:p>
            <a:r>
              <a:rPr lang="en-US" dirty="0"/>
              <a:t>3</a:t>
            </a:r>
            <a:r>
              <a:rPr lang="en-US" dirty="0" smtClean="0"/>
              <a:t>) </a:t>
            </a:r>
            <a:r>
              <a:rPr lang="en-US" dirty="0"/>
              <a:t>Proper custody of collected </a:t>
            </a:r>
            <a:r>
              <a:rPr lang="en-US" dirty="0" smtClean="0"/>
              <a:t>funds(</a:t>
            </a:r>
            <a:r>
              <a:rPr lang="en-US" dirty="0" err="1" smtClean="0"/>
              <a:t>dist.treasury</a:t>
            </a:r>
            <a:r>
              <a:rPr lang="en-US" dirty="0" smtClean="0"/>
              <a:t> is unit of fiscal system)</a:t>
            </a:r>
            <a:endParaRPr lang="en-US" dirty="0"/>
          </a:p>
          <a:p>
            <a:endParaRPr lang="en-US" dirty="0"/>
          </a:p>
        </p:txBody>
      </p:sp>
    </p:spTree>
    <p:extLst>
      <p:ext uri="{BB962C8B-B14F-4D97-AF65-F5344CB8AC3E}">
        <p14:creationId xmlns:p14="http://schemas.microsoft.com/office/powerpoint/2010/main" val="25948232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Zero-based budgeting (ZBB) </a:t>
            </a:r>
          </a:p>
        </p:txBody>
      </p:sp>
      <p:sp>
        <p:nvSpPr>
          <p:cNvPr id="3" name="Content Placeholder 2"/>
          <p:cNvSpPr>
            <a:spLocks noGrp="1"/>
          </p:cNvSpPr>
          <p:nvPr>
            <p:ph idx="1"/>
          </p:nvPr>
        </p:nvSpPr>
        <p:spPr/>
        <p:txBody>
          <a:bodyPr>
            <a:normAutofit/>
          </a:bodyPr>
          <a:lstStyle/>
          <a:p>
            <a:r>
              <a:rPr lang="en-US" dirty="0"/>
              <a:t>Zero-based budgeting (ZBB) is a method of budgeting in which all expenses must be justified for each new period. The process of zero-based budgeting starts from a "zero </a:t>
            </a:r>
            <a:r>
              <a:rPr lang="en-US" dirty="0" smtClean="0"/>
              <a:t>base.” Pete </a:t>
            </a:r>
            <a:r>
              <a:rPr lang="en-US" dirty="0" err="1"/>
              <a:t>Pyhrr</a:t>
            </a:r>
            <a:r>
              <a:rPr lang="en-US" dirty="0"/>
              <a:t> developed zero-based </a:t>
            </a:r>
            <a:r>
              <a:rPr lang="en-US" dirty="0" smtClean="0"/>
              <a:t>budgeting. Every year is taken as a new year and budget for this year is justified according to present situation.</a:t>
            </a:r>
            <a:endParaRPr lang="en-US" dirty="0"/>
          </a:p>
        </p:txBody>
      </p:sp>
    </p:spTree>
    <p:extLst>
      <p:ext uri="{BB962C8B-B14F-4D97-AF65-F5344CB8AC3E}">
        <p14:creationId xmlns:p14="http://schemas.microsoft.com/office/powerpoint/2010/main" val="15429944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ZBB</a:t>
            </a:r>
            <a:endParaRPr lang="en-US" dirty="0"/>
          </a:p>
        </p:txBody>
      </p:sp>
      <p:sp>
        <p:nvSpPr>
          <p:cNvPr id="3" name="Content Placeholder 2"/>
          <p:cNvSpPr>
            <a:spLocks noGrp="1"/>
          </p:cNvSpPr>
          <p:nvPr>
            <p:ph idx="1"/>
          </p:nvPr>
        </p:nvSpPr>
        <p:spPr/>
        <p:txBody>
          <a:bodyPr>
            <a:normAutofit fontScale="92500" lnSpcReduction="10000"/>
          </a:bodyPr>
          <a:lstStyle/>
          <a:p>
            <a:r>
              <a:rPr lang="en-US" dirty="0"/>
              <a:t>. IDENTIFYING THE DECISION UNITS</a:t>
            </a:r>
          </a:p>
          <a:p>
            <a:r>
              <a:rPr lang="en-US" dirty="0"/>
              <a:t>First and foremost step involved in the zero-based budgeting process is, identifying the decision unit. A decision unit can be a single activity or a cluster of activities which can be independently and meaningfully identified. By independent, we mean an activity which is isolated and not overlapping other activities. So every decision unit will be separate from each other. An organization is divided into many decision units.</a:t>
            </a:r>
          </a:p>
        </p:txBody>
      </p:sp>
    </p:spTree>
    <p:extLst>
      <p:ext uri="{BB962C8B-B14F-4D97-AF65-F5344CB8AC3E}">
        <p14:creationId xmlns:p14="http://schemas.microsoft.com/office/powerpoint/2010/main" val="1821826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dirty="0">
                <a:latin typeface="CenturySchoolbook"/>
              </a:rPr>
              <a:t>8) To finance public enterprises</a:t>
            </a:r>
          </a:p>
          <a:p>
            <a:pPr marL="0" indent="0">
              <a:buNone/>
            </a:pPr>
            <a:r>
              <a:rPr lang="en-US" b="0" i="0" u="none" strike="noStrike" baseline="0" dirty="0" smtClean="0">
                <a:latin typeface="CenturySchoolbook"/>
              </a:rPr>
              <a:t>9) To carry out welfare programmes.</a:t>
            </a:r>
          </a:p>
          <a:p>
            <a:pPr marL="0" indent="0">
              <a:buNone/>
            </a:pPr>
            <a:r>
              <a:rPr lang="en-US" b="0" i="0" u="none" strike="noStrike" baseline="0" dirty="0" smtClean="0">
                <a:latin typeface="CenturySchoolbook"/>
              </a:rPr>
              <a:t>10) To create infrastructure.</a:t>
            </a:r>
          </a:p>
          <a:p>
            <a:pPr marL="0" indent="0">
              <a:buNone/>
            </a:pPr>
            <a:r>
              <a:rPr lang="en-US" b="0" i="0" u="none" strike="noStrike" baseline="0" dirty="0" smtClean="0">
                <a:latin typeface="CenturySchoolbook"/>
              </a:rPr>
              <a:t>11) For creation of productive assets.</a:t>
            </a:r>
          </a:p>
          <a:p>
            <a:pPr marL="0" indent="0">
              <a:buNone/>
            </a:pPr>
            <a:r>
              <a:rPr lang="en-US" b="0" i="0" u="none" strike="noStrike" baseline="0" dirty="0" smtClean="0">
                <a:latin typeface="CenturySchoolbook"/>
              </a:rPr>
              <a:t>12) For creation of essential non-income yielding assets (provision of public goods)</a:t>
            </a:r>
            <a:endParaRPr lang="en-US" dirty="0"/>
          </a:p>
        </p:txBody>
      </p:sp>
    </p:spTree>
    <p:extLst>
      <p:ext uri="{BB962C8B-B14F-4D97-AF65-F5344CB8AC3E}">
        <p14:creationId xmlns:p14="http://schemas.microsoft.com/office/powerpoint/2010/main" val="28623302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MAKING DECISION PACKAGES</a:t>
            </a:r>
          </a:p>
          <a:p>
            <a:r>
              <a:rPr lang="en-US" dirty="0"/>
              <a:t>In this step, the decision units that were identified in the first step are broken down into smaller decision packages. These decision packages must be in line with the objectives of the organization.</a:t>
            </a:r>
          </a:p>
        </p:txBody>
      </p:sp>
    </p:spTree>
    <p:extLst>
      <p:ext uri="{BB962C8B-B14F-4D97-AF65-F5344CB8AC3E}">
        <p14:creationId xmlns:p14="http://schemas.microsoft.com/office/powerpoint/2010/main" val="9195707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A formal decision package must contain the following </a:t>
            </a:r>
            <a:r>
              <a:rPr lang="en-US" dirty="0" smtClean="0"/>
              <a:t>information:</a:t>
            </a:r>
          </a:p>
          <a:p>
            <a:r>
              <a:rPr lang="en-US" dirty="0" smtClean="0"/>
              <a:t>The </a:t>
            </a:r>
            <a:r>
              <a:rPr lang="en-US" dirty="0"/>
              <a:t>task for which the decision package is made</a:t>
            </a:r>
          </a:p>
          <a:p>
            <a:r>
              <a:rPr lang="en-US" dirty="0" smtClean="0"/>
              <a:t>Goals </a:t>
            </a:r>
            <a:r>
              <a:rPr lang="en-US" dirty="0"/>
              <a:t>and objectives of the decision package</a:t>
            </a:r>
          </a:p>
          <a:p>
            <a:r>
              <a:rPr lang="en-US" dirty="0"/>
              <a:t>Analyzing the need for the task</a:t>
            </a:r>
          </a:p>
          <a:p>
            <a:r>
              <a:rPr lang="en-US" dirty="0"/>
              <a:t>Analysis of the technical and operational viability of the task</a:t>
            </a:r>
          </a:p>
          <a:p>
            <a:r>
              <a:rPr lang="en-US" dirty="0"/>
              <a:t>Analyzing the alternative course of action</a:t>
            </a:r>
          </a:p>
        </p:txBody>
      </p:sp>
    </p:spTree>
    <p:extLst>
      <p:ext uri="{BB962C8B-B14F-4D97-AF65-F5344CB8AC3E}">
        <p14:creationId xmlns:p14="http://schemas.microsoft.com/office/powerpoint/2010/main" val="340190357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RANKING DECISION PACKAGES</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a:t>
            </a:r>
            <a:r>
              <a:rPr lang="en-US" dirty="0"/>
              <a:t>is the third step involved in the zero-based budgeting process. In this step, all the decision packages within a decision unit and among various decision units are ranked in the order of their importance and priority. The logic behind prioritizing decision packages is to have an efficient allocation of scarce resources. Decision packages are ranked based on the cost-benefit analysis. While doing this, all the alternatives options are evaluated so as to select all the better and cost-effective options</a:t>
            </a:r>
          </a:p>
        </p:txBody>
      </p:sp>
    </p:spTree>
    <p:extLst>
      <p:ext uri="{BB962C8B-B14F-4D97-AF65-F5344CB8AC3E}">
        <p14:creationId xmlns:p14="http://schemas.microsoft.com/office/powerpoint/2010/main" val="342185333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ALLOCATING AVAILABLE RESOURCES</a:t>
            </a:r>
          </a:p>
        </p:txBody>
      </p:sp>
      <p:sp>
        <p:nvSpPr>
          <p:cNvPr id="3" name="Content Placeholder 2"/>
          <p:cNvSpPr>
            <a:spLocks noGrp="1"/>
          </p:cNvSpPr>
          <p:nvPr>
            <p:ph idx="1"/>
          </p:nvPr>
        </p:nvSpPr>
        <p:spPr/>
        <p:txBody>
          <a:bodyPr/>
          <a:lstStyle/>
          <a:p>
            <a:r>
              <a:rPr lang="en-US" dirty="0" smtClean="0"/>
              <a:t>This </a:t>
            </a:r>
            <a:r>
              <a:rPr lang="en-US" dirty="0"/>
              <a:t>zero-based budgeting step an extension of the previous step. The decision packages that are ranked in the previous step are allocated funds in this step. So we can say that in this step funding decisions are made. The allocation of funds and other resources are based on the ranking of decision packages</a:t>
            </a:r>
            <a:r>
              <a:rPr lang="en-US" dirty="0" smtClean="0"/>
              <a:t>.</a:t>
            </a:r>
            <a:endParaRPr lang="en-US" dirty="0"/>
          </a:p>
        </p:txBody>
      </p:sp>
    </p:spTree>
    <p:extLst>
      <p:ext uri="{BB962C8B-B14F-4D97-AF65-F5344CB8AC3E}">
        <p14:creationId xmlns:p14="http://schemas.microsoft.com/office/powerpoint/2010/main" val="4136246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CONTROLLING AND MONITORING</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This </a:t>
            </a:r>
            <a:r>
              <a:rPr lang="en-US" dirty="0"/>
              <a:t>is the last step in preparing zero-based budgeting. In this step, decision packages are monitored and evaluated for their performance and output. Measuring the performance of the decision packages helps the management to understand whether the allocation of resources is done accurately or not.</a:t>
            </a:r>
          </a:p>
        </p:txBody>
      </p:sp>
    </p:spTree>
    <p:extLst>
      <p:ext uri="{BB962C8B-B14F-4D97-AF65-F5344CB8AC3E}">
        <p14:creationId xmlns:p14="http://schemas.microsoft.com/office/powerpoint/2010/main" val="294266856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descr="C:\Users\Radhika\Desktop\F5_CH7_img006.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457200"/>
            <a:ext cx="8610600" cy="579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193098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PLANNINGPROGRAMMING BUDGET SYSTEM(PPBS)</a:t>
            </a:r>
            <a:endParaRPr lang="en-US" dirty="0"/>
          </a:p>
        </p:txBody>
      </p:sp>
      <p:sp>
        <p:nvSpPr>
          <p:cNvPr id="3" name="Content Placeholder 2"/>
          <p:cNvSpPr>
            <a:spLocks noGrp="1"/>
          </p:cNvSpPr>
          <p:nvPr>
            <p:ph idx="1"/>
          </p:nvPr>
        </p:nvSpPr>
        <p:spPr/>
        <p:txBody>
          <a:bodyPr/>
          <a:lstStyle/>
          <a:p>
            <a:r>
              <a:rPr lang="en-US" dirty="0" smtClean="0"/>
              <a:t>PPBS introduced in United States  during 1961-62.PPBS helps to integrate long range planning of Govt. activities and arrange to schedule specific activities in future. It makes use of quantitative techniques(system analysis and cost benefits) in the evaluation of different proposals.</a:t>
            </a:r>
            <a:endParaRPr lang="en-US" dirty="0"/>
          </a:p>
        </p:txBody>
      </p:sp>
    </p:spTree>
    <p:extLst>
      <p:ext uri="{BB962C8B-B14F-4D97-AF65-F5344CB8AC3E}">
        <p14:creationId xmlns:p14="http://schemas.microsoft.com/office/powerpoint/2010/main" val="11599269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OF PPBS</a:t>
            </a:r>
            <a:endParaRPr lang="en-US" dirty="0"/>
          </a:p>
        </p:txBody>
      </p:sp>
      <p:sp>
        <p:nvSpPr>
          <p:cNvPr id="3" name="Content Placeholder 2"/>
          <p:cNvSpPr>
            <a:spLocks noGrp="1"/>
          </p:cNvSpPr>
          <p:nvPr>
            <p:ph idx="1"/>
          </p:nvPr>
        </p:nvSpPr>
        <p:spPr/>
        <p:txBody>
          <a:bodyPr>
            <a:normAutofit lnSpcReduction="10000"/>
          </a:bodyPr>
          <a:lstStyle/>
          <a:p>
            <a:r>
              <a:rPr lang="en-US" dirty="0" smtClean="0"/>
              <a:t>Specification of Objectives- Objectives have to be specified with long term goals in quantitative terms.</a:t>
            </a:r>
          </a:p>
          <a:p>
            <a:r>
              <a:rPr lang="en-US" dirty="0" smtClean="0"/>
              <a:t>Systemic Analysis-The </a:t>
            </a:r>
            <a:r>
              <a:rPr lang="en-US" dirty="0" err="1" smtClean="0"/>
              <a:t>Pgm</a:t>
            </a:r>
            <a:r>
              <a:rPr lang="en-US" dirty="0" smtClean="0"/>
              <a:t> objectives are </a:t>
            </a:r>
            <a:r>
              <a:rPr lang="en-US" dirty="0" err="1" smtClean="0"/>
              <a:t>anlysed</a:t>
            </a:r>
            <a:r>
              <a:rPr lang="en-US" dirty="0" smtClean="0"/>
              <a:t> with the cost benefit and cost effectiveness analysis.</a:t>
            </a:r>
          </a:p>
          <a:p>
            <a:r>
              <a:rPr lang="en-US" dirty="0" smtClean="0"/>
              <a:t>Functional Classification-Classified on functional basis such as </a:t>
            </a:r>
            <a:r>
              <a:rPr lang="en-US" dirty="0" err="1" smtClean="0"/>
              <a:t>programmes,projects</a:t>
            </a:r>
            <a:r>
              <a:rPr lang="en-US" dirty="0" smtClean="0"/>
              <a:t> and activities.</a:t>
            </a:r>
          </a:p>
          <a:p>
            <a:pPr marL="0" indent="0">
              <a:buNone/>
            </a:pPr>
            <a:endParaRPr lang="en-US" dirty="0"/>
          </a:p>
        </p:txBody>
      </p:sp>
    </p:spTree>
    <p:extLst>
      <p:ext uri="{BB962C8B-B14F-4D97-AF65-F5344CB8AC3E}">
        <p14:creationId xmlns:p14="http://schemas.microsoft.com/office/powerpoint/2010/main" val="2338506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Organisation</a:t>
            </a:r>
            <a:r>
              <a:rPr lang="en-US" dirty="0" smtClean="0"/>
              <a:t>-The </a:t>
            </a:r>
            <a:r>
              <a:rPr lang="en-US" dirty="0" err="1" smtClean="0"/>
              <a:t>organisational</a:t>
            </a:r>
            <a:r>
              <a:rPr lang="en-US" dirty="0" smtClean="0"/>
              <a:t> structure ,managerial and administrative procedures of </a:t>
            </a:r>
            <a:r>
              <a:rPr lang="en-US" dirty="0" err="1" smtClean="0"/>
              <a:t>programmes</a:t>
            </a:r>
            <a:r>
              <a:rPr lang="en-US" dirty="0" smtClean="0"/>
              <a:t> is addressed.</a:t>
            </a:r>
          </a:p>
          <a:p>
            <a:r>
              <a:rPr lang="en-US" dirty="0" smtClean="0"/>
              <a:t>Evaluation-Evaluation of performance and corrective steps for defects ,if any.</a:t>
            </a:r>
            <a:endParaRPr lang="en-US" dirty="0"/>
          </a:p>
        </p:txBody>
      </p:sp>
    </p:spTree>
    <p:extLst>
      <p:ext uri="{BB962C8B-B14F-4D97-AF65-F5344CB8AC3E}">
        <p14:creationId xmlns:p14="http://schemas.microsoft.com/office/powerpoint/2010/main" val="22535432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endParaRPr lang="en-US" dirty="0"/>
          </a:p>
        </p:txBody>
      </p:sp>
      <p:sp>
        <p:nvSpPr>
          <p:cNvPr id="3" name="Content Placeholder 2"/>
          <p:cNvSpPr>
            <a:spLocks noGrp="1"/>
          </p:cNvSpPr>
          <p:nvPr>
            <p:ph idx="1"/>
          </p:nvPr>
        </p:nvSpPr>
        <p:spPr/>
        <p:txBody>
          <a:bodyPr/>
          <a:lstStyle/>
          <a:p>
            <a:pPr marL="457200" lvl="1" indent="0">
              <a:buNone/>
            </a:pPr>
            <a:r>
              <a:rPr lang="en-US" dirty="0" smtClean="0"/>
              <a:t>1.Assessment of performance is done in the method.</a:t>
            </a:r>
          </a:p>
          <a:p>
            <a:pPr marL="457200" lvl="1" indent="0">
              <a:buNone/>
            </a:pPr>
            <a:r>
              <a:rPr lang="en-US" dirty="0" smtClean="0"/>
              <a:t>2.It is a reliable guide for both  executive and legislature</a:t>
            </a:r>
          </a:p>
          <a:p>
            <a:pPr marL="457200" lvl="1" indent="0">
              <a:buNone/>
            </a:pPr>
            <a:r>
              <a:rPr lang="en-US" dirty="0" smtClean="0"/>
              <a:t>3.It attempts to promote maximum social advantage.</a:t>
            </a:r>
          </a:p>
          <a:p>
            <a:pPr marL="457200" lvl="1" indent="0">
              <a:buNone/>
            </a:pPr>
            <a:r>
              <a:rPr lang="en-US" dirty="0" smtClean="0"/>
              <a:t>4.It helps for future programming.</a:t>
            </a:r>
          </a:p>
          <a:p>
            <a:pPr marL="457200" lvl="1" indent="0">
              <a:buNone/>
            </a:pPr>
            <a:r>
              <a:rPr lang="en-US" dirty="0" smtClean="0"/>
              <a:t>5.It has a knowledge of economic problems and helps to </a:t>
            </a:r>
            <a:r>
              <a:rPr lang="en-US" smtClean="0"/>
              <a:t>solve problems.</a:t>
            </a:r>
            <a:endParaRPr lang="en-US" dirty="0" smtClean="0"/>
          </a:p>
          <a:p>
            <a:pPr marL="457200" lvl="1" indent="0">
              <a:buNone/>
            </a:pPr>
            <a:endParaRPr lang="en-US" dirty="0"/>
          </a:p>
        </p:txBody>
      </p:sp>
    </p:spTree>
    <p:extLst>
      <p:ext uri="{BB962C8B-B14F-4D97-AF65-F5344CB8AC3E}">
        <p14:creationId xmlns:p14="http://schemas.microsoft.com/office/powerpoint/2010/main" val="1875794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of Public Debt</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rgbClr val="FFFF00"/>
                </a:solidFill>
              </a:rPr>
              <a:t>VOLUNTARY AND COMPULSORY DEBT</a:t>
            </a:r>
          </a:p>
          <a:p>
            <a:pPr marL="0" indent="0">
              <a:buNone/>
            </a:pPr>
            <a:r>
              <a:rPr lang="en-US" dirty="0" smtClean="0">
                <a:solidFill>
                  <a:srgbClr val="FFFF00"/>
                </a:solidFill>
              </a:rPr>
              <a:t>1.Voluntary debt </a:t>
            </a:r>
            <a:r>
              <a:rPr lang="en-US" dirty="0"/>
              <a:t>is the debt which is </a:t>
            </a:r>
            <a:r>
              <a:rPr lang="en-US" dirty="0" smtClean="0"/>
              <a:t> not paid by any legal </a:t>
            </a:r>
            <a:r>
              <a:rPr lang="en-US" dirty="0"/>
              <a:t>enforcement. Whereas </a:t>
            </a:r>
            <a:r>
              <a:rPr lang="en-US" dirty="0">
                <a:solidFill>
                  <a:srgbClr val="FFFF00"/>
                </a:solidFill>
              </a:rPr>
              <a:t>compulsory </a:t>
            </a:r>
            <a:r>
              <a:rPr lang="en-US" dirty="0" smtClean="0">
                <a:solidFill>
                  <a:srgbClr val="FFFF00"/>
                </a:solidFill>
              </a:rPr>
              <a:t>debt </a:t>
            </a:r>
            <a:r>
              <a:rPr lang="en-US" dirty="0" smtClean="0"/>
              <a:t>is </a:t>
            </a:r>
            <a:r>
              <a:rPr lang="en-US" dirty="0"/>
              <a:t>legally forced in nature. Here people have no option but repay the debt</a:t>
            </a:r>
            <a:r>
              <a:rPr lang="en-US" dirty="0" smtClean="0"/>
              <a:t>.</a:t>
            </a:r>
          </a:p>
          <a:p>
            <a:pPr marL="0" indent="0">
              <a:buNone/>
            </a:pPr>
            <a:r>
              <a:rPr lang="en-US" dirty="0" smtClean="0">
                <a:solidFill>
                  <a:srgbClr val="FFFF00"/>
                </a:solidFill>
              </a:rPr>
              <a:t>FUNDED AND UNFUNDED DEBT</a:t>
            </a:r>
            <a:endParaRPr lang="en-US" dirty="0">
              <a:solidFill>
                <a:srgbClr val="FFFF00"/>
              </a:solidFill>
            </a:endParaRPr>
          </a:p>
          <a:p>
            <a:pPr marL="0" indent="0">
              <a:buNone/>
            </a:pPr>
            <a:r>
              <a:rPr lang="en-US" dirty="0" smtClean="0">
                <a:solidFill>
                  <a:srgbClr val="FFFF00"/>
                </a:solidFill>
              </a:rPr>
              <a:t>2.Funded </a:t>
            </a:r>
            <a:r>
              <a:rPr lang="en-US" dirty="0">
                <a:solidFill>
                  <a:srgbClr val="FFFF00"/>
                </a:solidFill>
              </a:rPr>
              <a:t>debt </a:t>
            </a:r>
            <a:r>
              <a:rPr lang="en-US" dirty="0"/>
              <a:t>is long term or ‘definite period’ debt. A proper agreement </a:t>
            </a:r>
            <a:r>
              <a:rPr lang="en-US" dirty="0" smtClean="0"/>
              <a:t>and terms </a:t>
            </a:r>
            <a:r>
              <a:rPr lang="en-US" dirty="0"/>
              <a:t>and conditions of repayment with the percentage of interest payable </a:t>
            </a:r>
            <a:r>
              <a:rPr lang="en-US" dirty="0" smtClean="0"/>
              <a:t>are declared</a:t>
            </a:r>
            <a:r>
              <a:rPr lang="en-US" dirty="0"/>
              <a:t>. They are used for creation of permanent assets.</a:t>
            </a:r>
          </a:p>
        </p:txBody>
      </p:sp>
    </p:spTree>
    <p:extLst>
      <p:ext uri="{BB962C8B-B14F-4D97-AF65-F5344CB8AC3E}">
        <p14:creationId xmlns:p14="http://schemas.microsoft.com/office/powerpoint/2010/main" val="442153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r>
              <a:rPr lang="en-US" dirty="0">
                <a:solidFill>
                  <a:srgbClr val="FFFF00"/>
                </a:solidFill>
              </a:rPr>
              <a:t>Unfunded debt</a:t>
            </a:r>
            <a:r>
              <a:rPr lang="en-US" dirty="0"/>
              <a:t> is for a short term and for indefinite period. It is </a:t>
            </a:r>
            <a:r>
              <a:rPr lang="en-US" dirty="0" smtClean="0"/>
              <a:t>paid through </a:t>
            </a:r>
            <a:r>
              <a:rPr lang="en-US" dirty="0"/>
              <a:t>the income received from other sources. These are used for </a:t>
            </a:r>
            <a:r>
              <a:rPr lang="en-US" dirty="0" smtClean="0"/>
              <a:t>meeting current </a:t>
            </a:r>
            <a:r>
              <a:rPr lang="en-US" dirty="0"/>
              <a:t>needs. </a:t>
            </a:r>
            <a:endParaRPr lang="en-US" dirty="0" smtClean="0"/>
          </a:p>
          <a:p>
            <a:r>
              <a:rPr lang="en-US" dirty="0" smtClean="0">
                <a:solidFill>
                  <a:srgbClr val="FFFF00"/>
                </a:solidFill>
              </a:rPr>
              <a:t>INTERNAL AND EXTERNAL DEBT</a:t>
            </a:r>
          </a:p>
          <a:p>
            <a:r>
              <a:rPr lang="en-US" dirty="0" smtClean="0"/>
              <a:t>When </a:t>
            </a:r>
            <a:r>
              <a:rPr lang="en-US" dirty="0"/>
              <a:t>the government raises revenue </a:t>
            </a:r>
            <a:r>
              <a:rPr lang="en-US" dirty="0" smtClean="0"/>
              <a:t>by borrowing </a:t>
            </a:r>
            <a:r>
              <a:rPr lang="en-US" dirty="0"/>
              <a:t>from within the country, it is call internal debt. Whereas if </a:t>
            </a:r>
            <a:r>
              <a:rPr lang="en-US" dirty="0" smtClean="0"/>
              <a:t>the government </a:t>
            </a:r>
            <a:r>
              <a:rPr lang="en-US" dirty="0"/>
              <a:t>is borrowing from the rest of the world, it is case of external debt</a:t>
            </a:r>
            <a:r>
              <a:rPr lang="en-US" dirty="0" smtClean="0"/>
              <a:t>.</a:t>
            </a:r>
          </a:p>
          <a:p>
            <a:r>
              <a:rPr lang="en-US" dirty="0" smtClean="0">
                <a:solidFill>
                  <a:srgbClr val="FFFF00"/>
                </a:solidFill>
              </a:rPr>
              <a:t>PRODUCTIVE AND UNPRODUCTIVE DEBT</a:t>
            </a:r>
          </a:p>
          <a:p>
            <a:r>
              <a:rPr lang="en-US" dirty="0" smtClean="0"/>
              <a:t>Loans </a:t>
            </a:r>
            <a:r>
              <a:rPr lang="en-US" dirty="0"/>
              <a:t>on Projects </a:t>
            </a:r>
            <a:r>
              <a:rPr lang="en-US" dirty="0" smtClean="0"/>
              <a:t>yielding income </a:t>
            </a:r>
            <a:r>
              <a:rPr lang="en-US" dirty="0"/>
              <a:t>(Construction of plants, railways, power schemes etc.) are </a:t>
            </a:r>
            <a:r>
              <a:rPr lang="en-US" dirty="0" smtClean="0"/>
              <a:t>called productive </a:t>
            </a:r>
            <a:r>
              <a:rPr lang="en-US" dirty="0"/>
              <a:t>debt. Loans on </a:t>
            </a:r>
            <a:r>
              <a:rPr lang="en-US" dirty="0" smtClean="0"/>
              <a:t> </a:t>
            </a:r>
            <a:r>
              <a:rPr lang="en-US" dirty="0"/>
              <a:t>non income yielding projects are </a:t>
            </a:r>
            <a:r>
              <a:rPr lang="en-US" dirty="0" smtClean="0"/>
              <a:t>called unproductive </a:t>
            </a:r>
            <a:r>
              <a:rPr lang="en-US" dirty="0"/>
              <a:t>loans (war, famine relief etc.)</a:t>
            </a:r>
          </a:p>
          <a:p>
            <a:endParaRPr lang="en-US" dirty="0"/>
          </a:p>
        </p:txBody>
      </p:sp>
    </p:spTree>
    <p:extLst>
      <p:ext uri="{BB962C8B-B14F-4D97-AF65-F5344CB8AC3E}">
        <p14:creationId xmlns:p14="http://schemas.microsoft.com/office/powerpoint/2010/main" val="40144611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solidFill>
                  <a:srgbClr val="FFFF00"/>
                </a:solidFill>
              </a:rPr>
              <a:t>REDEEMABLE AND IRREDEEMABLE DEBT</a:t>
            </a:r>
          </a:p>
          <a:p>
            <a:pPr marL="0" indent="0">
              <a:buNone/>
            </a:pPr>
            <a:r>
              <a:rPr lang="en-US" dirty="0" smtClean="0">
                <a:solidFill>
                  <a:srgbClr val="FFFF00"/>
                </a:solidFill>
              </a:rPr>
              <a:t> Redeemable debts </a:t>
            </a:r>
            <a:r>
              <a:rPr lang="en-US" dirty="0" smtClean="0"/>
              <a:t>refers </a:t>
            </a:r>
            <a:r>
              <a:rPr lang="en-US" dirty="0"/>
              <a:t>to the loan which the government </a:t>
            </a:r>
            <a:r>
              <a:rPr lang="en-US" dirty="0" smtClean="0"/>
              <a:t>    promises </a:t>
            </a:r>
            <a:r>
              <a:rPr lang="en-US" dirty="0"/>
              <a:t>to pay off at </a:t>
            </a:r>
            <a:r>
              <a:rPr lang="en-US" dirty="0" smtClean="0"/>
              <a:t>some future date</a:t>
            </a:r>
            <a:r>
              <a:rPr lang="en-US" dirty="0"/>
              <a:t>. </a:t>
            </a:r>
            <a:r>
              <a:rPr lang="en-US" dirty="0" smtClean="0"/>
              <a:t> </a:t>
            </a:r>
            <a:r>
              <a:rPr lang="en-US" dirty="0">
                <a:solidFill>
                  <a:srgbClr val="FFFF00"/>
                </a:solidFill>
              </a:rPr>
              <a:t>Irredeemable debts </a:t>
            </a:r>
            <a:r>
              <a:rPr lang="en-US" dirty="0"/>
              <a:t>are those, principal amount </a:t>
            </a:r>
            <a:r>
              <a:rPr lang="en-US" dirty="0" smtClean="0"/>
              <a:t>of which </a:t>
            </a:r>
            <a:r>
              <a:rPr lang="en-US" dirty="0"/>
              <a:t>are never returned by the government but pays interest regularly.</a:t>
            </a:r>
          </a:p>
          <a:p>
            <a:pPr marL="0" indent="0">
              <a:buNone/>
            </a:pPr>
            <a:r>
              <a:rPr lang="en-US" dirty="0" smtClean="0">
                <a:solidFill>
                  <a:srgbClr val="FFFF00"/>
                </a:solidFill>
              </a:rPr>
              <a:t>SHORT </a:t>
            </a:r>
            <a:r>
              <a:rPr lang="en-US" dirty="0">
                <a:solidFill>
                  <a:srgbClr val="FFFF00"/>
                </a:solidFill>
              </a:rPr>
              <a:t>/ </a:t>
            </a:r>
            <a:r>
              <a:rPr lang="en-US" dirty="0" smtClean="0">
                <a:solidFill>
                  <a:srgbClr val="FFFF00"/>
                </a:solidFill>
              </a:rPr>
              <a:t>MEDIUM/ LONG TERM LOANS</a:t>
            </a:r>
            <a:r>
              <a:rPr lang="en-US" dirty="0" smtClean="0"/>
              <a:t>:</a:t>
            </a:r>
          </a:p>
          <a:p>
            <a:pPr marL="0" indent="0">
              <a:buNone/>
            </a:pPr>
            <a:r>
              <a:rPr lang="en-US" dirty="0" smtClean="0"/>
              <a:t> </a:t>
            </a:r>
            <a:r>
              <a:rPr lang="en-US" dirty="0"/>
              <a:t>Short term loans </a:t>
            </a:r>
            <a:r>
              <a:rPr lang="en-US" dirty="0" smtClean="0"/>
              <a:t>are usually </a:t>
            </a:r>
            <a:r>
              <a:rPr lang="en-US" dirty="0"/>
              <a:t>incurred for a period varying from three months to one year. </a:t>
            </a:r>
            <a:r>
              <a:rPr lang="en-US" dirty="0" smtClean="0"/>
              <a:t>Usually governments </a:t>
            </a:r>
            <a:r>
              <a:rPr lang="en-US" dirty="0"/>
              <a:t>get such loans from the central bank by using treasury </a:t>
            </a:r>
            <a:r>
              <a:rPr lang="en-US" dirty="0" smtClean="0"/>
              <a:t>bills. These </a:t>
            </a:r>
            <a:r>
              <a:rPr lang="en-US" dirty="0"/>
              <a:t>loans are calls ‘ways and means advances.’</a:t>
            </a:r>
          </a:p>
        </p:txBody>
      </p:sp>
    </p:spTree>
    <p:extLst>
      <p:ext uri="{BB962C8B-B14F-4D97-AF65-F5344CB8AC3E}">
        <p14:creationId xmlns:p14="http://schemas.microsoft.com/office/powerpoint/2010/main" val="1070243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solidFill>
                  <a:srgbClr val="FFFF00"/>
                </a:solidFill>
              </a:rPr>
              <a:t>Medium Term loans </a:t>
            </a:r>
            <a:r>
              <a:rPr lang="en-US" dirty="0"/>
              <a:t>are those which are obtain for more than one year but </a:t>
            </a:r>
            <a:r>
              <a:rPr lang="en-US" dirty="0" smtClean="0"/>
              <a:t>less than </a:t>
            </a:r>
            <a:r>
              <a:rPr lang="en-US" dirty="0"/>
              <a:t>ten years.</a:t>
            </a:r>
          </a:p>
          <a:p>
            <a:r>
              <a:rPr lang="en-US" dirty="0">
                <a:solidFill>
                  <a:srgbClr val="FFFF00"/>
                </a:solidFill>
              </a:rPr>
              <a:t>Long term loans </a:t>
            </a:r>
            <a:r>
              <a:rPr lang="en-US" dirty="0"/>
              <a:t>are those which are obtain for more than ten years. These </a:t>
            </a:r>
            <a:r>
              <a:rPr lang="en-US" dirty="0" smtClean="0"/>
              <a:t>are used </a:t>
            </a:r>
            <a:r>
              <a:rPr lang="en-US" dirty="0"/>
              <a:t>to finance developmental activities</a:t>
            </a:r>
          </a:p>
        </p:txBody>
      </p:sp>
    </p:spTree>
    <p:extLst>
      <p:ext uri="{BB962C8B-B14F-4D97-AF65-F5344CB8AC3E}">
        <p14:creationId xmlns:p14="http://schemas.microsoft.com/office/powerpoint/2010/main" val="17531353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REDEMPTION OF PUBLIC DEBT</a:t>
            </a:r>
            <a:endParaRPr lang="en-US" dirty="0"/>
          </a:p>
        </p:txBody>
      </p:sp>
      <p:sp>
        <p:nvSpPr>
          <p:cNvPr id="3" name="Content Placeholder 2"/>
          <p:cNvSpPr>
            <a:spLocks noGrp="1"/>
          </p:cNvSpPr>
          <p:nvPr>
            <p:ph idx="1"/>
          </p:nvPr>
        </p:nvSpPr>
        <p:spPr/>
        <p:txBody>
          <a:bodyPr/>
          <a:lstStyle/>
          <a:p>
            <a:r>
              <a:rPr lang="en-US" dirty="0" smtClean="0"/>
              <a:t>Redemption </a:t>
            </a:r>
            <a:r>
              <a:rPr lang="en-US" dirty="0"/>
              <a:t>of public debt means repayment of a loan and it is an </a:t>
            </a:r>
            <a:r>
              <a:rPr lang="en-US" dirty="0" smtClean="0"/>
              <a:t>important responsibility </a:t>
            </a:r>
            <a:r>
              <a:rPr lang="en-US" dirty="0"/>
              <a:t>of the government. All government loans should be </a:t>
            </a:r>
            <a:r>
              <a:rPr lang="en-US" dirty="0" smtClean="0"/>
              <a:t>repaid.</a:t>
            </a:r>
          </a:p>
          <a:p>
            <a:endParaRPr lang="en-US" dirty="0"/>
          </a:p>
        </p:txBody>
      </p:sp>
    </p:spTree>
    <p:extLst>
      <p:ext uri="{BB962C8B-B14F-4D97-AF65-F5344CB8AC3E}">
        <p14:creationId xmlns:p14="http://schemas.microsoft.com/office/powerpoint/2010/main" val="38734017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571429</TotalTime>
  <Words>2896</Words>
  <Application>Microsoft Office PowerPoint</Application>
  <PresentationFormat>On-screen Show (4:3)</PresentationFormat>
  <Paragraphs>154</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PUBLIC DEBT</vt:lpstr>
      <vt:lpstr>PUBLIC DEBT</vt:lpstr>
      <vt:lpstr>Objectives of public debt</vt:lpstr>
      <vt:lpstr>PowerPoint Presentation</vt:lpstr>
      <vt:lpstr>Classification of Public Debt</vt:lpstr>
      <vt:lpstr>PowerPoint Presentation</vt:lpstr>
      <vt:lpstr>PowerPoint Presentation</vt:lpstr>
      <vt:lpstr>PowerPoint Presentation</vt:lpstr>
      <vt:lpstr>REDEMPTION OF PUBLIC DEBT</vt:lpstr>
      <vt:lpstr>METHODS OF REPAYMENT OF DEBT </vt:lpstr>
      <vt:lpstr>PowerPoint Presentation</vt:lpstr>
      <vt:lpstr>PowerPoint Presentation</vt:lpstr>
      <vt:lpstr>Sinking Fund</vt:lpstr>
      <vt:lpstr>Capital levy</vt:lpstr>
      <vt:lpstr>PowerPoint Presentation</vt:lpstr>
      <vt:lpstr>Deficit financing </vt:lpstr>
      <vt:lpstr>Deficit Financing In India</vt:lpstr>
      <vt:lpstr>PowerPoint Presentation</vt:lpstr>
      <vt:lpstr>OBJECTIVES OF DEFICIT FINANCING</vt:lpstr>
      <vt:lpstr>PowerPoint Presentation</vt:lpstr>
      <vt:lpstr>BUDGET </vt:lpstr>
      <vt:lpstr>PowerPoint Presentation</vt:lpstr>
      <vt:lpstr>Features of Budget </vt:lpstr>
      <vt:lpstr>Types of Budgets</vt:lpstr>
      <vt:lpstr>Revenue and Capital Budget</vt:lpstr>
      <vt:lpstr>PowerPoint Presentation</vt:lpstr>
      <vt:lpstr>PowerPoint Presentation</vt:lpstr>
      <vt:lpstr>Consolidated Fund</vt:lpstr>
      <vt:lpstr>PowerPoint Presentation</vt:lpstr>
      <vt:lpstr>PowerPoint Presentation</vt:lpstr>
      <vt:lpstr>Budgetary procedure in India</vt:lpstr>
      <vt:lpstr>1. Preparation of the Budget</vt:lpstr>
      <vt:lpstr>PowerPoint Presentation</vt:lpstr>
      <vt:lpstr>Presentation and enactment of the budget </vt:lpstr>
      <vt:lpstr>PowerPoint Presentation</vt:lpstr>
      <vt:lpstr>PowerPoint Presentation</vt:lpstr>
      <vt:lpstr>EXECUTION OF THE BUDGET </vt:lpstr>
      <vt:lpstr>Zero-based budgeting (ZBB) </vt:lpstr>
      <vt:lpstr>STEPS IN ZBB</vt:lpstr>
      <vt:lpstr>PowerPoint Presentation</vt:lpstr>
      <vt:lpstr>PowerPoint Presentation</vt:lpstr>
      <vt:lpstr>RANKING DECISION PACKAGES </vt:lpstr>
      <vt:lpstr>ALLOCATING AVAILABLE RESOURCES</vt:lpstr>
      <vt:lpstr>CONTROLLING AND MONITORING </vt:lpstr>
      <vt:lpstr>PowerPoint Presentation</vt:lpstr>
      <vt:lpstr>PLANNINGPROGRAMMING BUDGET SYSTEM(PPBS)</vt:lpstr>
      <vt:lpstr>STAGES OF PPBS</vt:lpstr>
      <vt:lpstr>PowerPoint Presentation</vt:lpstr>
      <vt:lpstr>ADVANTAGES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DEBT</dc:title>
  <dc:creator>Radhika</dc:creator>
  <cp:lastModifiedBy>ss</cp:lastModifiedBy>
  <cp:revision>58</cp:revision>
  <dcterms:created xsi:type="dcterms:W3CDTF">2018-09-24T09:18:55Z</dcterms:created>
  <dcterms:modified xsi:type="dcterms:W3CDTF">2016-03-16T17:05:12Z</dcterms:modified>
</cp:coreProperties>
</file>